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43"/>
  </p:notesMasterIdLst>
  <p:sldIdLst>
    <p:sldId id="260" r:id="rId2"/>
    <p:sldId id="264" r:id="rId3"/>
    <p:sldId id="265" r:id="rId4"/>
    <p:sldId id="266" r:id="rId5"/>
    <p:sldId id="267" r:id="rId6"/>
    <p:sldId id="382" r:id="rId7"/>
    <p:sldId id="383" r:id="rId8"/>
    <p:sldId id="346" r:id="rId9"/>
    <p:sldId id="384" r:id="rId10"/>
    <p:sldId id="385" r:id="rId11"/>
    <p:sldId id="386" r:id="rId12"/>
    <p:sldId id="387" r:id="rId13"/>
    <p:sldId id="388" r:id="rId14"/>
    <p:sldId id="352" r:id="rId15"/>
    <p:sldId id="389" r:id="rId16"/>
    <p:sldId id="390" r:id="rId17"/>
    <p:sldId id="391" r:id="rId18"/>
    <p:sldId id="392" r:id="rId19"/>
    <p:sldId id="393" r:id="rId20"/>
    <p:sldId id="394" r:id="rId21"/>
    <p:sldId id="395" r:id="rId22"/>
    <p:sldId id="396" r:id="rId23"/>
    <p:sldId id="397" r:id="rId24"/>
    <p:sldId id="398" r:id="rId25"/>
    <p:sldId id="399" r:id="rId26"/>
    <p:sldId id="400" r:id="rId27"/>
    <p:sldId id="401" r:id="rId28"/>
    <p:sldId id="363" r:id="rId29"/>
    <p:sldId id="402" r:id="rId30"/>
    <p:sldId id="403" r:id="rId31"/>
    <p:sldId id="404" r:id="rId32"/>
    <p:sldId id="405" r:id="rId33"/>
    <p:sldId id="406" r:id="rId34"/>
    <p:sldId id="407" r:id="rId35"/>
    <p:sldId id="408" r:id="rId36"/>
    <p:sldId id="409" r:id="rId37"/>
    <p:sldId id="410" r:id="rId38"/>
    <p:sldId id="411" r:id="rId39"/>
    <p:sldId id="412" r:id="rId40"/>
    <p:sldId id="413" r:id="rId41"/>
    <p:sldId id="381"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260"/>
          </p14:sldIdLst>
        </p14:section>
        <p14:section name="Introduction" id="{DEED0A68-EF9C-4733-ADAA-766A859E58BB}">
          <p14:sldIdLst>
            <p14:sldId id="264"/>
            <p14:sldId id="265"/>
            <p14:sldId id="266"/>
          </p14:sldIdLst>
        </p14:section>
        <p14:section name="Section 1" id="{1F767E79-2A4A-4837-8114-C2475E36F49A}">
          <p14:sldIdLst>
            <p14:sldId id="267"/>
            <p14:sldId id="382"/>
            <p14:sldId id="383"/>
          </p14:sldIdLst>
        </p14:section>
        <p14:section name="Section 2" id="{E1F705E1-42CB-4473-AB41-62ED9A13F8E1}">
          <p14:sldIdLst>
            <p14:sldId id="346"/>
            <p14:sldId id="384"/>
            <p14:sldId id="385"/>
            <p14:sldId id="386"/>
            <p14:sldId id="387"/>
            <p14:sldId id="388"/>
          </p14:sldIdLst>
        </p14:section>
        <p14:section name="Section 3" id="{6D691E9D-4CA8-400B-938D-24BD61081A9F}">
          <p14:sldIdLst>
            <p14:sldId id="352"/>
            <p14:sldId id="389"/>
            <p14:sldId id="390"/>
            <p14:sldId id="391"/>
            <p14:sldId id="392"/>
            <p14:sldId id="393"/>
            <p14:sldId id="394"/>
            <p14:sldId id="395"/>
            <p14:sldId id="396"/>
            <p14:sldId id="397"/>
            <p14:sldId id="398"/>
            <p14:sldId id="399"/>
            <p14:sldId id="400"/>
            <p14:sldId id="401"/>
          </p14:sldIdLst>
        </p14:section>
        <p14:section name="Section 4" id="{D3C7888B-FA46-4AC6-BBD4-B61C20276A53}">
          <p14:sldIdLst>
            <p14:sldId id="363"/>
            <p14:sldId id="402"/>
            <p14:sldId id="403"/>
            <p14:sldId id="404"/>
            <p14:sldId id="405"/>
            <p14:sldId id="406"/>
            <p14:sldId id="407"/>
            <p14:sldId id="408"/>
            <p14:sldId id="409"/>
            <p14:sldId id="410"/>
            <p14:sldId id="411"/>
            <p14:sldId id="412"/>
            <p14:sldId id="413"/>
          </p14:sldIdLst>
        </p14:section>
        <p14:section name="Section 5" id="{B9B1D7AD-7CFA-4836-A3B4-C645489F4CEB}">
          <p14:sldIdLst>
            <p14:sldId id="381"/>
          </p14:sldIdLst>
        </p14:section>
      </p14:sectionLst>
    </p:ex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83659" autoAdjust="0"/>
  </p:normalViewPr>
  <p:slideViewPr>
    <p:cSldViewPr snapToGrid="0">
      <p:cViewPr>
        <p:scale>
          <a:sx n="90" d="100"/>
          <a:sy n="90" d="100"/>
        </p:scale>
        <p:origin x="-774" y="1302"/>
      </p:cViewPr>
      <p:guideLst>
        <p:guide orient="horz" pos="2160"/>
        <p:guide pos="2880"/>
      </p:guideLst>
    </p:cSldViewPr>
  </p:slideViewPr>
  <p:notesTextViewPr>
    <p:cViewPr>
      <p:scale>
        <a:sx n="1" d="1"/>
        <a:sy n="1" d="1"/>
      </p:scale>
      <p:origin x="0" y="1584"/>
    </p:cViewPr>
  </p:notesTextViewPr>
  <p:notesViewPr>
    <p:cSldViewPr snapToGrid="0">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FC4093-77EC-4A67-A554-798814E7FABC}" type="doc">
      <dgm:prSet loTypeId="urn:microsoft.com/office/officeart/2005/8/layout/pyramid3" loCatId="pyramid" qsTypeId="urn:microsoft.com/office/officeart/2005/8/quickstyle/simple1" qsCatId="simple" csTypeId="urn:microsoft.com/office/officeart/2005/8/colors/accent1_2" csCatId="accent1" phldr="1"/>
      <dgm:spPr/>
    </dgm:pt>
    <dgm:pt modelId="{CB62AA32-34F0-4ADE-948F-A4607EB65DF6}">
      <dgm:prSet phldrT="[Text]" custT="1"/>
      <dgm:spPr/>
      <dgm:t>
        <a:bodyPr/>
        <a:lstStyle/>
        <a:p>
          <a:r>
            <a:rPr lang="sr-Latn-RS" sz="1400" b="1" dirty="0" smtClean="0"/>
            <a:t>Izdavanje naredbe</a:t>
          </a:r>
          <a:endParaRPr lang="x-none" sz="1400" b="1" dirty="0"/>
        </a:p>
      </dgm:t>
    </dgm:pt>
    <dgm:pt modelId="{51386EDD-AA3A-43A6-AA95-73FB04EC42C9}" type="parTrans" cxnId="{2A864DDA-62EE-4187-9CA8-EC46C89A8E3B}">
      <dgm:prSet/>
      <dgm:spPr/>
      <dgm:t>
        <a:bodyPr/>
        <a:lstStyle/>
        <a:p>
          <a:endParaRPr lang="x-none"/>
        </a:p>
      </dgm:t>
    </dgm:pt>
    <dgm:pt modelId="{94972244-6440-4472-B4CD-01DE0741D639}" type="sibTrans" cxnId="{2A864DDA-62EE-4187-9CA8-EC46C89A8E3B}">
      <dgm:prSet/>
      <dgm:spPr/>
      <dgm:t>
        <a:bodyPr/>
        <a:lstStyle/>
        <a:p>
          <a:endParaRPr lang="x-none"/>
        </a:p>
      </dgm:t>
    </dgm:pt>
    <dgm:pt modelId="{C6240533-08D9-4608-8B00-A4C7D3FCB475}">
      <dgm:prSet phldrT="[Text]" custT="1"/>
      <dgm:spPr/>
      <dgm:t>
        <a:bodyPr/>
        <a:lstStyle/>
        <a:p>
          <a:r>
            <a:rPr lang="sr-Latn-RS" sz="1400" b="1" dirty="0" smtClean="0"/>
            <a:t>Delimično otkrivanje podataka o saobraćaju</a:t>
          </a:r>
          <a:endParaRPr lang="x-none" sz="1400" b="1" dirty="0"/>
        </a:p>
      </dgm:t>
    </dgm:pt>
    <dgm:pt modelId="{8487AB02-FCED-4BD2-A66F-7F04C18AE8EF}" type="sibTrans" cxnId="{7CCE4CD3-B2C1-4AAC-AA41-AE23E1135E33}">
      <dgm:prSet/>
      <dgm:spPr/>
      <dgm:t>
        <a:bodyPr/>
        <a:lstStyle/>
        <a:p>
          <a:endParaRPr lang="x-none"/>
        </a:p>
      </dgm:t>
    </dgm:pt>
    <dgm:pt modelId="{D941B2FE-C827-4B8F-9E1E-4B37347B8A22}" type="parTrans" cxnId="{7CCE4CD3-B2C1-4AAC-AA41-AE23E1135E33}">
      <dgm:prSet/>
      <dgm:spPr/>
      <dgm:t>
        <a:bodyPr/>
        <a:lstStyle/>
        <a:p>
          <a:endParaRPr lang="x-none"/>
        </a:p>
      </dgm:t>
    </dgm:pt>
    <dgm:pt modelId="{B5C9E112-70BE-4142-B1EC-080F116C25B7}">
      <dgm:prSet phldrT="[Text]" custT="1"/>
      <dgm:spPr/>
      <dgm:t>
        <a:bodyPr anchor="t" anchorCtr="0"/>
        <a:lstStyle/>
        <a:p>
          <a:endParaRPr lang="sr-Latn-RS" sz="600" b="1" dirty="0" smtClean="0"/>
        </a:p>
        <a:p>
          <a:endParaRPr lang="sr-Latn-RS" sz="600" b="1" dirty="0" smtClean="0"/>
        </a:p>
        <a:p>
          <a:r>
            <a:rPr lang="sr-Latn-RS" sz="600" b="1" dirty="0" smtClean="0"/>
            <a:t>Hitna zaštita</a:t>
          </a:r>
          <a:endParaRPr lang="x-none" sz="600" b="1" dirty="0"/>
        </a:p>
      </dgm:t>
    </dgm:pt>
    <dgm:pt modelId="{3377ABEE-F251-4596-8DB8-11B3D718B7D4}" type="sibTrans" cxnId="{78E78CAD-2DB6-4DAC-8F86-0AAC09B361AD}">
      <dgm:prSet/>
      <dgm:spPr/>
      <dgm:t>
        <a:bodyPr/>
        <a:lstStyle/>
        <a:p>
          <a:endParaRPr lang="x-none"/>
        </a:p>
      </dgm:t>
    </dgm:pt>
    <dgm:pt modelId="{BB95637E-03DC-4AEC-87F9-4686BA9783A2}" type="parTrans" cxnId="{78E78CAD-2DB6-4DAC-8F86-0AAC09B361AD}">
      <dgm:prSet/>
      <dgm:spPr/>
      <dgm:t>
        <a:bodyPr/>
        <a:lstStyle/>
        <a:p>
          <a:endParaRPr lang="x-none"/>
        </a:p>
      </dgm:t>
    </dgm:pt>
    <dgm:pt modelId="{189F11AD-C336-4E0D-ABF0-2444B2A1E37F}">
      <dgm:prSet phldrT="[Text]" custT="1"/>
      <dgm:spPr/>
      <dgm:t>
        <a:bodyPr/>
        <a:lstStyle/>
        <a:p>
          <a:r>
            <a:rPr lang="sr-Latn-RS" sz="1400" b="1" dirty="0" smtClean="0"/>
            <a:t>Pretraživanje i zaplena</a:t>
          </a:r>
          <a:endParaRPr lang="x-none" sz="1400" b="1" dirty="0"/>
        </a:p>
      </dgm:t>
    </dgm:pt>
    <dgm:pt modelId="{080213BC-5289-4819-B92E-5772E3036040}" type="parTrans" cxnId="{76DD5D7E-F6A9-4071-B85E-2CB45226CAE8}">
      <dgm:prSet/>
      <dgm:spPr/>
      <dgm:t>
        <a:bodyPr/>
        <a:lstStyle/>
        <a:p>
          <a:endParaRPr lang="x-none"/>
        </a:p>
      </dgm:t>
    </dgm:pt>
    <dgm:pt modelId="{2659DEB4-6809-4ED1-A6E1-1E136EBE4819}" type="sibTrans" cxnId="{76DD5D7E-F6A9-4071-B85E-2CB45226CAE8}">
      <dgm:prSet/>
      <dgm:spPr/>
      <dgm:t>
        <a:bodyPr/>
        <a:lstStyle/>
        <a:p>
          <a:endParaRPr lang="x-none"/>
        </a:p>
      </dgm:t>
    </dgm:pt>
    <dgm:pt modelId="{B2EEC4EA-DCBB-4F45-8E01-C3B1D149D96E}">
      <dgm:prSet phldrT="[Text]" custT="1"/>
      <dgm:spPr/>
      <dgm:t>
        <a:bodyPr/>
        <a:lstStyle/>
        <a:p>
          <a:r>
            <a:rPr lang="sr-Latn-RS" sz="1400" b="1" dirty="0" smtClean="0"/>
            <a:t>Prikupljanje podataka o saobraćaju u realnom vremenu</a:t>
          </a:r>
          <a:endParaRPr lang="x-none" sz="1400" b="1" dirty="0"/>
        </a:p>
      </dgm:t>
    </dgm:pt>
    <dgm:pt modelId="{196B25F1-1C79-4686-8D1B-50CCC426AFB1}" type="parTrans" cxnId="{18CCF446-4F1D-4C7B-8747-8BAD501D1337}">
      <dgm:prSet/>
      <dgm:spPr/>
      <dgm:t>
        <a:bodyPr/>
        <a:lstStyle/>
        <a:p>
          <a:endParaRPr lang="x-none"/>
        </a:p>
      </dgm:t>
    </dgm:pt>
    <dgm:pt modelId="{D6D169D9-04AF-4284-9364-5FEBC6E72C2F}" type="sibTrans" cxnId="{18CCF446-4F1D-4C7B-8747-8BAD501D1337}">
      <dgm:prSet/>
      <dgm:spPr/>
      <dgm:t>
        <a:bodyPr/>
        <a:lstStyle/>
        <a:p>
          <a:endParaRPr lang="x-none"/>
        </a:p>
      </dgm:t>
    </dgm:pt>
    <dgm:pt modelId="{70FE494B-4267-4F22-99A7-8B2FB99AB38D}">
      <dgm:prSet phldrT="[Text]" custT="1"/>
      <dgm:spPr/>
      <dgm:t>
        <a:bodyPr/>
        <a:lstStyle/>
        <a:p>
          <a:r>
            <a:rPr lang="sr-Latn-RS" sz="1400" b="1" dirty="0" smtClean="0"/>
            <a:t>Presretanje podataka iz sadržaja</a:t>
          </a:r>
          <a:endParaRPr lang="x-none" sz="1400" b="1" dirty="0"/>
        </a:p>
      </dgm:t>
    </dgm:pt>
    <dgm:pt modelId="{88D57A9B-1444-485E-81BA-743C0A7650E0}" type="parTrans" cxnId="{56AF98E9-492A-43F1-8995-919BD5BCD12C}">
      <dgm:prSet/>
      <dgm:spPr/>
      <dgm:t>
        <a:bodyPr/>
        <a:lstStyle/>
        <a:p>
          <a:endParaRPr lang="x-none"/>
        </a:p>
      </dgm:t>
    </dgm:pt>
    <dgm:pt modelId="{D4EEEB41-F527-4B12-9DAB-E0639A14CFBF}" type="sibTrans" cxnId="{56AF98E9-492A-43F1-8995-919BD5BCD12C}">
      <dgm:prSet/>
      <dgm:spPr/>
      <dgm:t>
        <a:bodyPr/>
        <a:lstStyle/>
        <a:p>
          <a:endParaRPr lang="x-none"/>
        </a:p>
      </dgm:t>
    </dgm:pt>
    <dgm:pt modelId="{912E7169-AF04-4E0C-802E-EFD5E069E710}" type="pres">
      <dgm:prSet presAssocID="{89FC4093-77EC-4A67-A554-798814E7FABC}" presName="Name0" presStyleCnt="0">
        <dgm:presLayoutVars>
          <dgm:dir/>
          <dgm:animLvl val="lvl"/>
          <dgm:resizeHandles val="exact"/>
        </dgm:presLayoutVars>
      </dgm:prSet>
      <dgm:spPr/>
    </dgm:pt>
    <dgm:pt modelId="{C18B4275-3CDB-46B0-A0D5-39D753AF5EAB}" type="pres">
      <dgm:prSet presAssocID="{70FE494B-4267-4F22-99A7-8B2FB99AB38D}" presName="Name8" presStyleCnt="0"/>
      <dgm:spPr/>
    </dgm:pt>
    <dgm:pt modelId="{9EB6C696-8BAE-43F5-A7AE-876CEB660999}" type="pres">
      <dgm:prSet presAssocID="{70FE494B-4267-4F22-99A7-8B2FB99AB38D}" presName="level" presStyleLbl="node1" presStyleIdx="0" presStyleCnt="6">
        <dgm:presLayoutVars>
          <dgm:chMax val="1"/>
          <dgm:bulletEnabled val="1"/>
        </dgm:presLayoutVars>
      </dgm:prSet>
      <dgm:spPr/>
      <dgm:t>
        <a:bodyPr/>
        <a:lstStyle/>
        <a:p>
          <a:endParaRPr lang="en-US"/>
        </a:p>
      </dgm:t>
    </dgm:pt>
    <dgm:pt modelId="{71B40B14-0D88-4426-B5EA-0A69F47F906B}" type="pres">
      <dgm:prSet presAssocID="{70FE494B-4267-4F22-99A7-8B2FB99AB38D}" presName="levelTx" presStyleLbl="revTx" presStyleIdx="0" presStyleCnt="0">
        <dgm:presLayoutVars>
          <dgm:chMax val="1"/>
          <dgm:bulletEnabled val="1"/>
        </dgm:presLayoutVars>
      </dgm:prSet>
      <dgm:spPr/>
      <dgm:t>
        <a:bodyPr/>
        <a:lstStyle/>
        <a:p>
          <a:endParaRPr lang="en-US"/>
        </a:p>
      </dgm:t>
    </dgm:pt>
    <dgm:pt modelId="{0606AFFD-56B8-4DB4-B45E-F7C2FBD918CA}" type="pres">
      <dgm:prSet presAssocID="{B2EEC4EA-DCBB-4F45-8E01-C3B1D149D96E}" presName="Name8" presStyleCnt="0"/>
      <dgm:spPr/>
    </dgm:pt>
    <dgm:pt modelId="{37638A15-F53B-4722-A3A9-504F0872E3E9}" type="pres">
      <dgm:prSet presAssocID="{B2EEC4EA-DCBB-4F45-8E01-C3B1D149D96E}" presName="level" presStyleLbl="node1" presStyleIdx="1" presStyleCnt="6">
        <dgm:presLayoutVars>
          <dgm:chMax val="1"/>
          <dgm:bulletEnabled val="1"/>
        </dgm:presLayoutVars>
      </dgm:prSet>
      <dgm:spPr/>
      <dgm:t>
        <a:bodyPr/>
        <a:lstStyle/>
        <a:p>
          <a:endParaRPr lang="en-US"/>
        </a:p>
      </dgm:t>
    </dgm:pt>
    <dgm:pt modelId="{4C0C98E8-F66C-410F-AE1A-13AEFB236C83}" type="pres">
      <dgm:prSet presAssocID="{B2EEC4EA-DCBB-4F45-8E01-C3B1D149D96E}" presName="levelTx" presStyleLbl="revTx" presStyleIdx="0" presStyleCnt="0">
        <dgm:presLayoutVars>
          <dgm:chMax val="1"/>
          <dgm:bulletEnabled val="1"/>
        </dgm:presLayoutVars>
      </dgm:prSet>
      <dgm:spPr/>
      <dgm:t>
        <a:bodyPr/>
        <a:lstStyle/>
        <a:p>
          <a:endParaRPr lang="en-US"/>
        </a:p>
      </dgm:t>
    </dgm:pt>
    <dgm:pt modelId="{33C778BB-2316-4D41-99E5-AC20C36E52EA}" type="pres">
      <dgm:prSet presAssocID="{189F11AD-C336-4E0D-ABF0-2444B2A1E37F}" presName="Name8" presStyleCnt="0"/>
      <dgm:spPr/>
    </dgm:pt>
    <dgm:pt modelId="{D3458357-E8D2-45B2-A250-AF9A09B0DC07}" type="pres">
      <dgm:prSet presAssocID="{189F11AD-C336-4E0D-ABF0-2444B2A1E37F}" presName="level" presStyleLbl="node1" presStyleIdx="2" presStyleCnt="6">
        <dgm:presLayoutVars>
          <dgm:chMax val="1"/>
          <dgm:bulletEnabled val="1"/>
        </dgm:presLayoutVars>
      </dgm:prSet>
      <dgm:spPr/>
      <dgm:t>
        <a:bodyPr/>
        <a:lstStyle/>
        <a:p>
          <a:endParaRPr lang="en-US"/>
        </a:p>
      </dgm:t>
    </dgm:pt>
    <dgm:pt modelId="{EB888798-5870-43B1-AB7D-F677306DEFC6}" type="pres">
      <dgm:prSet presAssocID="{189F11AD-C336-4E0D-ABF0-2444B2A1E37F}" presName="levelTx" presStyleLbl="revTx" presStyleIdx="0" presStyleCnt="0">
        <dgm:presLayoutVars>
          <dgm:chMax val="1"/>
          <dgm:bulletEnabled val="1"/>
        </dgm:presLayoutVars>
      </dgm:prSet>
      <dgm:spPr/>
      <dgm:t>
        <a:bodyPr/>
        <a:lstStyle/>
        <a:p>
          <a:endParaRPr lang="en-US"/>
        </a:p>
      </dgm:t>
    </dgm:pt>
    <dgm:pt modelId="{6F265E88-1775-473F-AD79-24A26C390243}" type="pres">
      <dgm:prSet presAssocID="{CB62AA32-34F0-4ADE-948F-A4607EB65DF6}" presName="Name8" presStyleCnt="0"/>
      <dgm:spPr/>
    </dgm:pt>
    <dgm:pt modelId="{2E9841CB-D369-4D50-B3DF-91B1CB432857}" type="pres">
      <dgm:prSet presAssocID="{CB62AA32-34F0-4ADE-948F-A4607EB65DF6}" presName="level" presStyleLbl="node1" presStyleIdx="3" presStyleCnt="6">
        <dgm:presLayoutVars>
          <dgm:chMax val="1"/>
          <dgm:bulletEnabled val="1"/>
        </dgm:presLayoutVars>
      </dgm:prSet>
      <dgm:spPr/>
      <dgm:t>
        <a:bodyPr/>
        <a:lstStyle/>
        <a:p>
          <a:endParaRPr lang="en-US"/>
        </a:p>
      </dgm:t>
    </dgm:pt>
    <dgm:pt modelId="{403E7FD9-7F60-4265-82F6-8F5070EF3B1C}" type="pres">
      <dgm:prSet presAssocID="{CB62AA32-34F0-4ADE-948F-A4607EB65DF6}" presName="levelTx" presStyleLbl="revTx" presStyleIdx="0" presStyleCnt="0">
        <dgm:presLayoutVars>
          <dgm:chMax val="1"/>
          <dgm:bulletEnabled val="1"/>
        </dgm:presLayoutVars>
      </dgm:prSet>
      <dgm:spPr/>
      <dgm:t>
        <a:bodyPr/>
        <a:lstStyle/>
        <a:p>
          <a:endParaRPr lang="en-US"/>
        </a:p>
      </dgm:t>
    </dgm:pt>
    <dgm:pt modelId="{A741954E-C559-4C56-962C-C0CA99C16132}" type="pres">
      <dgm:prSet presAssocID="{C6240533-08D9-4608-8B00-A4C7D3FCB475}" presName="Name8" presStyleCnt="0"/>
      <dgm:spPr/>
    </dgm:pt>
    <dgm:pt modelId="{BC23AC2C-C589-473D-B07A-EA5CA8DD25B7}" type="pres">
      <dgm:prSet presAssocID="{C6240533-08D9-4608-8B00-A4C7D3FCB475}" presName="level" presStyleLbl="node1" presStyleIdx="4" presStyleCnt="6">
        <dgm:presLayoutVars>
          <dgm:chMax val="1"/>
          <dgm:bulletEnabled val="1"/>
        </dgm:presLayoutVars>
      </dgm:prSet>
      <dgm:spPr/>
      <dgm:t>
        <a:bodyPr/>
        <a:lstStyle/>
        <a:p>
          <a:endParaRPr lang="en-US"/>
        </a:p>
      </dgm:t>
    </dgm:pt>
    <dgm:pt modelId="{69B29AEE-CCC1-48E7-9DD7-F832D199978A}" type="pres">
      <dgm:prSet presAssocID="{C6240533-08D9-4608-8B00-A4C7D3FCB475}" presName="levelTx" presStyleLbl="revTx" presStyleIdx="0" presStyleCnt="0">
        <dgm:presLayoutVars>
          <dgm:chMax val="1"/>
          <dgm:bulletEnabled val="1"/>
        </dgm:presLayoutVars>
      </dgm:prSet>
      <dgm:spPr/>
      <dgm:t>
        <a:bodyPr/>
        <a:lstStyle/>
        <a:p>
          <a:endParaRPr lang="en-US"/>
        </a:p>
      </dgm:t>
    </dgm:pt>
    <dgm:pt modelId="{53F4106B-472C-4D80-A1AC-7360B9B6A941}" type="pres">
      <dgm:prSet presAssocID="{B5C9E112-70BE-4142-B1EC-080F116C25B7}" presName="Name8" presStyleCnt="0"/>
      <dgm:spPr/>
    </dgm:pt>
    <dgm:pt modelId="{EFBE9C48-68C3-41E1-8414-F6D586349D59}" type="pres">
      <dgm:prSet presAssocID="{B5C9E112-70BE-4142-B1EC-080F116C25B7}" presName="level" presStyleLbl="node1" presStyleIdx="5" presStyleCnt="6">
        <dgm:presLayoutVars>
          <dgm:chMax val="1"/>
          <dgm:bulletEnabled val="1"/>
        </dgm:presLayoutVars>
      </dgm:prSet>
      <dgm:spPr/>
      <dgm:t>
        <a:bodyPr/>
        <a:lstStyle/>
        <a:p>
          <a:endParaRPr lang="en-US"/>
        </a:p>
      </dgm:t>
    </dgm:pt>
    <dgm:pt modelId="{7B36EE55-B69D-45B2-AD38-C172D4AFDE63}" type="pres">
      <dgm:prSet presAssocID="{B5C9E112-70BE-4142-B1EC-080F116C25B7}" presName="levelTx" presStyleLbl="revTx" presStyleIdx="0" presStyleCnt="0">
        <dgm:presLayoutVars>
          <dgm:chMax val="1"/>
          <dgm:bulletEnabled val="1"/>
        </dgm:presLayoutVars>
      </dgm:prSet>
      <dgm:spPr/>
      <dgm:t>
        <a:bodyPr/>
        <a:lstStyle/>
        <a:p>
          <a:endParaRPr lang="en-US"/>
        </a:p>
      </dgm:t>
    </dgm:pt>
  </dgm:ptLst>
  <dgm:cxnLst>
    <dgm:cxn modelId="{2A864DDA-62EE-4187-9CA8-EC46C89A8E3B}" srcId="{89FC4093-77EC-4A67-A554-798814E7FABC}" destId="{CB62AA32-34F0-4ADE-948F-A4607EB65DF6}" srcOrd="3" destOrd="0" parTransId="{51386EDD-AA3A-43A6-AA95-73FB04EC42C9}" sibTransId="{94972244-6440-4472-B4CD-01DE0741D639}"/>
    <dgm:cxn modelId="{22150A55-CE34-475C-A372-96B2EA015393}" type="presOf" srcId="{B5C9E112-70BE-4142-B1EC-080F116C25B7}" destId="{EFBE9C48-68C3-41E1-8414-F6D586349D59}" srcOrd="0" destOrd="0" presId="urn:microsoft.com/office/officeart/2005/8/layout/pyramid3"/>
    <dgm:cxn modelId="{B3D30860-CFAC-474F-B9E5-BE82AB0059EA}" type="presOf" srcId="{89FC4093-77EC-4A67-A554-798814E7FABC}" destId="{912E7169-AF04-4E0C-802E-EFD5E069E710}" srcOrd="0" destOrd="0" presId="urn:microsoft.com/office/officeart/2005/8/layout/pyramid3"/>
    <dgm:cxn modelId="{76DD5D7E-F6A9-4071-B85E-2CB45226CAE8}" srcId="{89FC4093-77EC-4A67-A554-798814E7FABC}" destId="{189F11AD-C336-4E0D-ABF0-2444B2A1E37F}" srcOrd="2" destOrd="0" parTransId="{080213BC-5289-4819-B92E-5772E3036040}" sibTransId="{2659DEB4-6809-4ED1-A6E1-1E136EBE4819}"/>
    <dgm:cxn modelId="{14572F01-BE8F-4301-8A3E-A0BE6DEE7C88}" type="presOf" srcId="{B2EEC4EA-DCBB-4F45-8E01-C3B1D149D96E}" destId="{37638A15-F53B-4722-A3A9-504F0872E3E9}" srcOrd="0" destOrd="0" presId="urn:microsoft.com/office/officeart/2005/8/layout/pyramid3"/>
    <dgm:cxn modelId="{E0746FE4-8431-4D89-AB43-AF24A38B6655}" type="presOf" srcId="{C6240533-08D9-4608-8B00-A4C7D3FCB475}" destId="{69B29AEE-CCC1-48E7-9DD7-F832D199978A}" srcOrd="1" destOrd="0" presId="urn:microsoft.com/office/officeart/2005/8/layout/pyramid3"/>
    <dgm:cxn modelId="{2A7196C9-1A57-4EC9-B669-0A208A3F9357}" type="presOf" srcId="{B2EEC4EA-DCBB-4F45-8E01-C3B1D149D96E}" destId="{4C0C98E8-F66C-410F-AE1A-13AEFB236C83}" srcOrd="1" destOrd="0" presId="urn:microsoft.com/office/officeart/2005/8/layout/pyramid3"/>
    <dgm:cxn modelId="{17110CF3-63A1-4454-9CB1-8C5EC3570E18}" type="presOf" srcId="{CB62AA32-34F0-4ADE-948F-A4607EB65DF6}" destId="{403E7FD9-7F60-4265-82F6-8F5070EF3B1C}" srcOrd="1" destOrd="0" presId="urn:microsoft.com/office/officeart/2005/8/layout/pyramid3"/>
    <dgm:cxn modelId="{7CCE4CD3-B2C1-4AAC-AA41-AE23E1135E33}" srcId="{89FC4093-77EC-4A67-A554-798814E7FABC}" destId="{C6240533-08D9-4608-8B00-A4C7D3FCB475}" srcOrd="4" destOrd="0" parTransId="{D941B2FE-C827-4B8F-9E1E-4B37347B8A22}" sibTransId="{8487AB02-FCED-4BD2-A66F-7F04C18AE8EF}"/>
    <dgm:cxn modelId="{53BE183B-9E4D-44A8-A170-646EA78D9403}" type="presOf" srcId="{70FE494B-4267-4F22-99A7-8B2FB99AB38D}" destId="{71B40B14-0D88-4426-B5EA-0A69F47F906B}" srcOrd="1" destOrd="0" presId="urn:microsoft.com/office/officeart/2005/8/layout/pyramid3"/>
    <dgm:cxn modelId="{42E59A75-7102-4E8C-9023-6FBAF017B7AF}" type="presOf" srcId="{B5C9E112-70BE-4142-B1EC-080F116C25B7}" destId="{7B36EE55-B69D-45B2-AD38-C172D4AFDE63}" srcOrd="1" destOrd="0" presId="urn:microsoft.com/office/officeart/2005/8/layout/pyramid3"/>
    <dgm:cxn modelId="{56AF98E9-492A-43F1-8995-919BD5BCD12C}" srcId="{89FC4093-77EC-4A67-A554-798814E7FABC}" destId="{70FE494B-4267-4F22-99A7-8B2FB99AB38D}" srcOrd="0" destOrd="0" parTransId="{88D57A9B-1444-485E-81BA-743C0A7650E0}" sibTransId="{D4EEEB41-F527-4B12-9DAB-E0639A14CFBF}"/>
    <dgm:cxn modelId="{78E78CAD-2DB6-4DAC-8F86-0AAC09B361AD}" srcId="{89FC4093-77EC-4A67-A554-798814E7FABC}" destId="{B5C9E112-70BE-4142-B1EC-080F116C25B7}" srcOrd="5" destOrd="0" parTransId="{BB95637E-03DC-4AEC-87F9-4686BA9783A2}" sibTransId="{3377ABEE-F251-4596-8DB8-11B3D718B7D4}"/>
    <dgm:cxn modelId="{475B9696-F802-4C57-8551-8B36DFC0C56E}" type="presOf" srcId="{189F11AD-C336-4E0D-ABF0-2444B2A1E37F}" destId="{EB888798-5870-43B1-AB7D-F677306DEFC6}" srcOrd="1" destOrd="0" presId="urn:microsoft.com/office/officeart/2005/8/layout/pyramid3"/>
    <dgm:cxn modelId="{F24DF7DD-4307-4399-AB90-64BEDEC785A9}" type="presOf" srcId="{70FE494B-4267-4F22-99A7-8B2FB99AB38D}" destId="{9EB6C696-8BAE-43F5-A7AE-876CEB660999}" srcOrd="0" destOrd="0" presId="urn:microsoft.com/office/officeart/2005/8/layout/pyramid3"/>
    <dgm:cxn modelId="{18CCF446-4F1D-4C7B-8747-8BAD501D1337}" srcId="{89FC4093-77EC-4A67-A554-798814E7FABC}" destId="{B2EEC4EA-DCBB-4F45-8E01-C3B1D149D96E}" srcOrd="1" destOrd="0" parTransId="{196B25F1-1C79-4686-8D1B-50CCC426AFB1}" sibTransId="{D6D169D9-04AF-4284-9364-5FEBC6E72C2F}"/>
    <dgm:cxn modelId="{B4DD44FE-C782-49EC-B407-EAC641A3AE23}" type="presOf" srcId="{189F11AD-C336-4E0D-ABF0-2444B2A1E37F}" destId="{D3458357-E8D2-45B2-A250-AF9A09B0DC07}" srcOrd="0" destOrd="0" presId="urn:microsoft.com/office/officeart/2005/8/layout/pyramid3"/>
    <dgm:cxn modelId="{492FDEE6-F20A-417A-BC81-913E396B2793}" type="presOf" srcId="{CB62AA32-34F0-4ADE-948F-A4607EB65DF6}" destId="{2E9841CB-D369-4D50-B3DF-91B1CB432857}" srcOrd="0" destOrd="0" presId="urn:microsoft.com/office/officeart/2005/8/layout/pyramid3"/>
    <dgm:cxn modelId="{B1DCA8B6-182E-4E90-A3E7-BB4891840485}" type="presOf" srcId="{C6240533-08D9-4608-8B00-A4C7D3FCB475}" destId="{BC23AC2C-C589-473D-B07A-EA5CA8DD25B7}" srcOrd="0" destOrd="0" presId="urn:microsoft.com/office/officeart/2005/8/layout/pyramid3"/>
    <dgm:cxn modelId="{A2AA94A7-1EC5-47EA-8736-357DA576C65D}" type="presParOf" srcId="{912E7169-AF04-4E0C-802E-EFD5E069E710}" destId="{C18B4275-3CDB-46B0-A0D5-39D753AF5EAB}" srcOrd="0" destOrd="0" presId="urn:microsoft.com/office/officeart/2005/8/layout/pyramid3"/>
    <dgm:cxn modelId="{15980901-C4FC-49F0-BF02-7880C20C92AB}" type="presParOf" srcId="{C18B4275-3CDB-46B0-A0D5-39D753AF5EAB}" destId="{9EB6C696-8BAE-43F5-A7AE-876CEB660999}" srcOrd="0" destOrd="0" presId="urn:microsoft.com/office/officeart/2005/8/layout/pyramid3"/>
    <dgm:cxn modelId="{88532512-4E29-479E-B6BE-ABDCE08AB48C}" type="presParOf" srcId="{C18B4275-3CDB-46B0-A0D5-39D753AF5EAB}" destId="{71B40B14-0D88-4426-B5EA-0A69F47F906B}" srcOrd="1" destOrd="0" presId="urn:microsoft.com/office/officeart/2005/8/layout/pyramid3"/>
    <dgm:cxn modelId="{00CCECF1-A9EF-40F9-B2B2-27B21F44236D}" type="presParOf" srcId="{912E7169-AF04-4E0C-802E-EFD5E069E710}" destId="{0606AFFD-56B8-4DB4-B45E-F7C2FBD918CA}" srcOrd="1" destOrd="0" presId="urn:microsoft.com/office/officeart/2005/8/layout/pyramid3"/>
    <dgm:cxn modelId="{C21643CF-DF29-44B0-AE9B-B542A75D2536}" type="presParOf" srcId="{0606AFFD-56B8-4DB4-B45E-F7C2FBD918CA}" destId="{37638A15-F53B-4722-A3A9-504F0872E3E9}" srcOrd="0" destOrd="0" presId="urn:microsoft.com/office/officeart/2005/8/layout/pyramid3"/>
    <dgm:cxn modelId="{E7A063A5-1CF8-4B46-A19E-EC0DC63A0F83}" type="presParOf" srcId="{0606AFFD-56B8-4DB4-B45E-F7C2FBD918CA}" destId="{4C0C98E8-F66C-410F-AE1A-13AEFB236C83}" srcOrd="1" destOrd="0" presId="urn:microsoft.com/office/officeart/2005/8/layout/pyramid3"/>
    <dgm:cxn modelId="{A59725B7-F271-41FB-B916-42C80A3CD580}" type="presParOf" srcId="{912E7169-AF04-4E0C-802E-EFD5E069E710}" destId="{33C778BB-2316-4D41-99E5-AC20C36E52EA}" srcOrd="2" destOrd="0" presId="urn:microsoft.com/office/officeart/2005/8/layout/pyramid3"/>
    <dgm:cxn modelId="{2FB1F651-B0DC-4C0F-B000-53B60AD238C7}" type="presParOf" srcId="{33C778BB-2316-4D41-99E5-AC20C36E52EA}" destId="{D3458357-E8D2-45B2-A250-AF9A09B0DC07}" srcOrd="0" destOrd="0" presId="urn:microsoft.com/office/officeart/2005/8/layout/pyramid3"/>
    <dgm:cxn modelId="{6CD915F6-BB3B-47DB-BDC6-CAED1AE0BAE7}" type="presParOf" srcId="{33C778BB-2316-4D41-99E5-AC20C36E52EA}" destId="{EB888798-5870-43B1-AB7D-F677306DEFC6}" srcOrd="1" destOrd="0" presId="urn:microsoft.com/office/officeart/2005/8/layout/pyramid3"/>
    <dgm:cxn modelId="{1311964C-5C13-4B83-84AE-5DBD8301804E}" type="presParOf" srcId="{912E7169-AF04-4E0C-802E-EFD5E069E710}" destId="{6F265E88-1775-473F-AD79-24A26C390243}" srcOrd="3" destOrd="0" presId="urn:microsoft.com/office/officeart/2005/8/layout/pyramid3"/>
    <dgm:cxn modelId="{103237E6-8B84-40C3-BBA7-43FB5E65F4C0}" type="presParOf" srcId="{6F265E88-1775-473F-AD79-24A26C390243}" destId="{2E9841CB-D369-4D50-B3DF-91B1CB432857}" srcOrd="0" destOrd="0" presId="urn:microsoft.com/office/officeart/2005/8/layout/pyramid3"/>
    <dgm:cxn modelId="{1E7F77CF-15DB-4E79-9CB2-AE3187F5F115}" type="presParOf" srcId="{6F265E88-1775-473F-AD79-24A26C390243}" destId="{403E7FD9-7F60-4265-82F6-8F5070EF3B1C}" srcOrd="1" destOrd="0" presId="urn:microsoft.com/office/officeart/2005/8/layout/pyramid3"/>
    <dgm:cxn modelId="{4EFF54CA-396B-4683-9E6E-E49D210A2F35}" type="presParOf" srcId="{912E7169-AF04-4E0C-802E-EFD5E069E710}" destId="{A741954E-C559-4C56-962C-C0CA99C16132}" srcOrd="4" destOrd="0" presId="urn:microsoft.com/office/officeart/2005/8/layout/pyramid3"/>
    <dgm:cxn modelId="{30ABA122-99F5-4AAF-A1F8-0AE41527315E}" type="presParOf" srcId="{A741954E-C559-4C56-962C-C0CA99C16132}" destId="{BC23AC2C-C589-473D-B07A-EA5CA8DD25B7}" srcOrd="0" destOrd="0" presId="urn:microsoft.com/office/officeart/2005/8/layout/pyramid3"/>
    <dgm:cxn modelId="{F1DF0456-1277-4DBE-BFD4-572D27E2ED9F}" type="presParOf" srcId="{A741954E-C559-4C56-962C-C0CA99C16132}" destId="{69B29AEE-CCC1-48E7-9DD7-F832D199978A}" srcOrd="1" destOrd="0" presId="urn:microsoft.com/office/officeart/2005/8/layout/pyramid3"/>
    <dgm:cxn modelId="{52847077-5224-40B9-94F4-7566566D5AC6}" type="presParOf" srcId="{912E7169-AF04-4E0C-802E-EFD5E069E710}" destId="{53F4106B-472C-4D80-A1AC-7360B9B6A941}" srcOrd="5" destOrd="0" presId="urn:microsoft.com/office/officeart/2005/8/layout/pyramid3"/>
    <dgm:cxn modelId="{F0545FD9-EC99-4191-A256-5ED99EADAE04}" type="presParOf" srcId="{53F4106B-472C-4D80-A1AC-7360B9B6A941}" destId="{EFBE9C48-68C3-41E1-8414-F6D586349D59}" srcOrd="0" destOrd="0" presId="urn:microsoft.com/office/officeart/2005/8/layout/pyramid3"/>
    <dgm:cxn modelId="{3EA6F092-A52D-46C0-A7A8-FC3AD5EE3800}" type="presParOf" srcId="{53F4106B-472C-4D80-A1AC-7360B9B6A941}" destId="{7B36EE55-B69D-45B2-AD38-C172D4AFDE63}"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B6C696-8BAE-43F5-A7AE-876CEB660999}">
      <dsp:nvSpPr>
        <dsp:cNvPr id="0" name=""/>
        <dsp:cNvSpPr/>
      </dsp:nvSpPr>
      <dsp:spPr>
        <a:xfrm rot="10800000">
          <a:off x="0" y="0"/>
          <a:ext cx="5004047"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sr-Latn-RS" sz="1400" b="1" kern="1200" dirty="0" smtClean="0"/>
            <a:t>Presretanje podataka iz sadržaja</a:t>
          </a:r>
          <a:endParaRPr lang="x-none" sz="1400" b="1" kern="1200" dirty="0"/>
        </a:p>
      </dsp:txBody>
      <dsp:txXfrm rot="-10800000">
        <a:off x="875708" y="0"/>
        <a:ext cx="3252631" cy="807871"/>
      </dsp:txXfrm>
    </dsp:sp>
    <dsp:sp modelId="{37638A15-F53B-4722-A3A9-504F0872E3E9}">
      <dsp:nvSpPr>
        <dsp:cNvPr id="0" name=""/>
        <dsp:cNvSpPr/>
      </dsp:nvSpPr>
      <dsp:spPr>
        <a:xfrm rot="10800000">
          <a:off x="417003" y="807871"/>
          <a:ext cx="4170040"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sr-Latn-RS" sz="1400" b="1" kern="1200" dirty="0" smtClean="0"/>
            <a:t>Prikupljanje podataka o saobraćaju u realnom vremenu</a:t>
          </a:r>
          <a:endParaRPr lang="x-none" sz="1400" b="1" kern="1200" dirty="0"/>
        </a:p>
      </dsp:txBody>
      <dsp:txXfrm rot="-10800000">
        <a:off x="1146760" y="807871"/>
        <a:ext cx="2710526" cy="807871"/>
      </dsp:txXfrm>
    </dsp:sp>
    <dsp:sp modelId="{D3458357-E8D2-45B2-A250-AF9A09B0DC07}">
      <dsp:nvSpPr>
        <dsp:cNvPr id="0" name=""/>
        <dsp:cNvSpPr/>
      </dsp:nvSpPr>
      <dsp:spPr>
        <a:xfrm rot="10800000">
          <a:off x="834007" y="1615742"/>
          <a:ext cx="3336032"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sr-Latn-RS" sz="1400" b="1" kern="1200" dirty="0" smtClean="0"/>
            <a:t>Pretraživanje i zaplena</a:t>
          </a:r>
          <a:endParaRPr lang="x-none" sz="1400" b="1" kern="1200" dirty="0"/>
        </a:p>
      </dsp:txBody>
      <dsp:txXfrm rot="-10800000">
        <a:off x="1417813" y="1615742"/>
        <a:ext cx="2168420" cy="807871"/>
      </dsp:txXfrm>
    </dsp:sp>
    <dsp:sp modelId="{2E9841CB-D369-4D50-B3DF-91B1CB432857}">
      <dsp:nvSpPr>
        <dsp:cNvPr id="0" name=""/>
        <dsp:cNvSpPr/>
      </dsp:nvSpPr>
      <dsp:spPr>
        <a:xfrm rot="10800000">
          <a:off x="1251011" y="2423614"/>
          <a:ext cx="2502023"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sr-Latn-RS" sz="1400" b="1" kern="1200" dirty="0" smtClean="0"/>
            <a:t>Izdavanje naredbe</a:t>
          </a:r>
          <a:endParaRPr lang="x-none" sz="1400" b="1" kern="1200" dirty="0"/>
        </a:p>
      </dsp:txBody>
      <dsp:txXfrm rot="-10800000">
        <a:off x="1688866" y="2423614"/>
        <a:ext cx="1626315" cy="807871"/>
      </dsp:txXfrm>
    </dsp:sp>
    <dsp:sp modelId="{BC23AC2C-C589-473D-B07A-EA5CA8DD25B7}">
      <dsp:nvSpPr>
        <dsp:cNvPr id="0" name=""/>
        <dsp:cNvSpPr/>
      </dsp:nvSpPr>
      <dsp:spPr>
        <a:xfrm rot="10800000">
          <a:off x="1668015" y="3231485"/>
          <a:ext cx="1668016"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sr-Latn-RS" sz="1400" b="1" kern="1200" dirty="0" smtClean="0"/>
            <a:t>Delimično otkrivanje podataka o saobraćaju</a:t>
          </a:r>
          <a:endParaRPr lang="x-none" sz="1400" b="1" kern="1200" dirty="0"/>
        </a:p>
      </dsp:txBody>
      <dsp:txXfrm rot="-10800000">
        <a:off x="1959918" y="3231485"/>
        <a:ext cx="1084210" cy="807871"/>
      </dsp:txXfrm>
    </dsp:sp>
    <dsp:sp modelId="{EFBE9C48-68C3-41E1-8414-F6D586349D59}">
      <dsp:nvSpPr>
        <dsp:cNvPr id="0" name=""/>
        <dsp:cNvSpPr/>
      </dsp:nvSpPr>
      <dsp:spPr>
        <a:xfrm rot="10800000">
          <a:off x="2085019" y="4039356"/>
          <a:ext cx="834008"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t" anchorCtr="0">
          <a:noAutofit/>
        </a:bodyPr>
        <a:lstStyle/>
        <a:p>
          <a:pPr lvl="0" algn="ctr" defTabSz="266700">
            <a:lnSpc>
              <a:spcPct val="90000"/>
            </a:lnSpc>
            <a:spcBef>
              <a:spcPct val="0"/>
            </a:spcBef>
            <a:spcAft>
              <a:spcPct val="35000"/>
            </a:spcAft>
          </a:pPr>
          <a:endParaRPr lang="sr-Latn-RS" sz="600" b="1" kern="1200" dirty="0" smtClean="0"/>
        </a:p>
        <a:p>
          <a:pPr lvl="0" algn="ctr" defTabSz="266700">
            <a:lnSpc>
              <a:spcPct val="90000"/>
            </a:lnSpc>
            <a:spcBef>
              <a:spcPct val="0"/>
            </a:spcBef>
            <a:spcAft>
              <a:spcPct val="35000"/>
            </a:spcAft>
          </a:pPr>
          <a:endParaRPr lang="sr-Latn-RS" sz="600" b="1" kern="1200" dirty="0" smtClean="0"/>
        </a:p>
        <a:p>
          <a:pPr lvl="0" algn="ctr" defTabSz="266700">
            <a:lnSpc>
              <a:spcPct val="90000"/>
            </a:lnSpc>
            <a:spcBef>
              <a:spcPct val="0"/>
            </a:spcBef>
            <a:spcAft>
              <a:spcPct val="35000"/>
            </a:spcAft>
          </a:pPr>
          <a:r>
            <a:rPr lang="sr-Latn-RS" sz="600" b="1" kern="1200" dirty="0" smtClean="0"/>
            <a:t>Hitna zaštita</a:t>
          </a:r>
          <a:endParaRPr lang="x-none" sz="600" b="1" kern="1200" dirty="0"/>
        </a:p>
      </dsp:txBody>
      <dsp:txXfrm rot="-10800000">
        <a:off x="2085019" y="4039356"/>
        <a:ext cx="834008" cy="807871"/>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01/04/2021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Ova sesija traje 90 minuta.</a:t>
            </a:r>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a:t>
            </a:fld>
            <a:endParaRPr lang="en-GB"/>
          </a:p>
        </p:txBody>
      </p:sp>
    </p:spTree>
    <p:extLst>
      <p:ext uri="{BB962C8B-B14F-4D97-AF65-F5344CB8AC3E}">
        <p14:creationId xmlns:p14="http://schemas.microsoft.com/office/powerpoint/2010/main" val="191012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15. Budimpeštanske konvencije sa jednim naglašenim elementom („načelo proporcionalnosti”).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Prema Budimpeštanskoj konvenciji uslovi i ograničenja moraju obezbediti, kao minimum, načelo proporcionalnosti. Načelo proporcionalnosti je još jedno važno načelo čije značenje može da zavisi od pravnog sistema. Načelo </a:t>
            </a:r>
            <a:r>
              <a:rPr lang="sr-Latn-RS" sz="1200" kern="1200" dirty="0" err="1" smtClean="0">
                <a:solidFill>
                  <a:schemeClr val="tx1"/>
                </a:solidFill>
                <a:effectLst/>
                <a:latin typeface="+mn-lt"/>
                <a:ea typeface="+mn-ea"/>
                <a:cs typeface="+mn-cs"/>
              </a:rPr>
              <a:t>srazmernosti</a:t>
            </a:r>
            <a:r>
              <a:rPr lang="sr-Latn-RS" sz="1200" kern="1200" dirty="0" smtClean="0">
                <a:solidFill>
                  <a:schemeClr val="tx1"/>
                </a:solidFill>
                <a:effectLst/>
                <a:latin typeface="+mn-lt"/>
                <a:ea typeface="+mn-ea"/>
                <a:cs typeface="+mn-cs"/>
              </a:rPr>
              <a:t> zahteva da postoji razuman odnos između određenog cilja čijem se ostvarenju teži i mera koje se primenjuju da bi se taj cilj ostvario.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zemljama koje su se obavezale da poštuju EKLJP načelo proporcionalnosti osigurava da ne može postojati nijedno drugo u manjoj meri </a:t>
            </a:r>
            <a:r>
              <a:rPr lang="sr-Latn-RS" sz="1200" kern="1200" dirty="0" err="1" smtClean="0">
                <a:solidFill>
                  <a:schemeClr val="tx1"/>
                </a:solidFill>
                <a:effectLst/>
                <a:latin typeface="+mn-lt"/>
                <a:ea typeface="+mn-ea"/>
                <a:cs typeface="+mn-cs"/>
              </a:rPr>
              <a:t>intruzivno</a:t>
            </a:r>
            <a:r>
              <a:rPr lang="sr-Latn-RS" sz="1200" kern="1200" dirty="0" smtClean="0">
                <a:solidFill>
                  <a:schemeClr val="tx1"/>
                </a:solidFill>
                <a:effectLst/>
                <a:latin typeface="+mn-lt"/>
                <a:ea typeface="+mn-ea"/>
                <a:cs typeface="+mn-cs"/>
              </a:rPr>
              <a:t> ovlašćenje ili postupak koji bi omogućio da se u podjednakoj meri ostvari cilj tog ovlašćenja ili postupka, uzimajući u obzir kako prirodu i okolnosti krivičnog dela, tako i prirodu i legitimnost osnovnih prava na koja se utiče.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okviru EKLJP to načelo se shvata u tom smislu da obuhvata jedno drugo načelo – načelo „nužnosti” ovlašćenja ili postupka, ili se shvata u tom smislu da je propraćeno tim drugim načelom. To se odnosi na sledeće:</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Da li postoji nasušna društvena potreba za nekim ograničenjem osnovnih prava?</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Ako takva potreba postoji, da li to konkretno ograničenje odgovara toj potrebi? </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Ako odgovara, da li je to srazmeran odgovor na tu potrebu</a:t>
            </a:r>
            <a:r>
              <a:rPr lang="es-C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i="1" kern="1200" dirty="0" smtClean="0">
                <a:solidFill>
                  <a:schemeClr val="tx1"/>
                </a:solidFill>
                <a:effectLst/>
                <a:latin typeface="+mn-lt"/>
                <a:ea typeface="+mn-ea"/>
                <a:cs typeface="+mn-cs"/>
              </a:rPr>
              <a:t>	Primer: Izričito ograničenje koje je već pomenuto u članu 21, po kome primena mera presretanja može biti preduzeta u odnosu na niz teških krivičnih dela utvrđenih u unutrašnjem pravu, izričit je primer primene načela </a:t>
            </a:r>
            <a:r>
              <a:rPr lang="sr-Latn-RS" sz="1200" i="1" kern="1200" dirty="0" err="1" smtClean="0">
                <a:solidFill>
                  <a:schemeClr val="tx1"/>
                </a:solidFill>
                <a:effectLst/>
                <a:latin typeface="+mn-lt"/>
                <a:ea typeface="+mn-ea"/>
                <a:cs typeface="+mn-cs"/>
              </a:rPr>
              <a:t>srazmernosti</a:t>
            </a:r>
            <a:r>
              <a:rPr lang="sr-Latn-RS" sz="1200" i="1" kern="1200" dirty="0" smtClean="0">
                <a:solidFill>
                  <a:schemeClr val="tx1"/>
                </a:solidFill>
                <a:effectLst/>
                <a:latin typeface="+mn-lt"/>
                <a:ea typeface="+mn-ea"/>
                <a:cs typeface="+mn-cs"/>
              </a:rPr>
              <a:t> (vidi Eksplanatorni izveštaj uz Budimpeštansku konvenciju). </a:t>
            </a:r>
            <a:endParaRPr lang="en-US" i="1"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638896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15. Budimpeštanske konvencije sa jednim naglašenim elementom („u zavisnosti od vrste ovlašćenja ili postupaka o kojima se radi”).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u dijagramu je dato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Budimpeštanska konvencija ne određuje uslove i ograničenja koji se mogu primeniti. Ovaj član samo navodi spisak ograničenja koja kao minimum moraju biti primenjena gde je to primereno s obzirom na prirodu postupka ili ovlašćenja o kojima je reč (što zavisi od manje ili više </a:t>
            </a:r>
            <a:r>
              <a:rPr lang="sr-Latn-RS" sz="1200" kern="1200" dirty="0" err="1" smtClean="0">
                <a:solidFill>
                  <a:schemeClr val="tx1"/>
                </a:solidFill>
                <a:effectLst/>
                <a:latin typeface="+mn-lt"/>
                <a:ea typeface="+mn-ea"/>
                <a:cs typeface="+mn-cs"/>
              </a:rPr>
              <a:t>intruzivne</a:t>
            </a:r>
            <a:r>
              <a:rPr lang="sr-Latn-RS" sz="1200" kern="1200" dirty="0" smtClean="0">
                <a:solidFill>
                  <a:schemeClr val="tx1"/>
                </a:solidFill>
                <a:effectLst/>
                <a:latin typeface="+mn-lt"/>
                <a:ea typeface="+mn-ea"/>
                <a:cs typeface="+mn-cs"/>
              </a:rPr>
              <a:t> prirode ovlašćenja ili postupaka).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je data obrnuta piramida koja pokazuje razmere uslova i ograničenja neophodnih za svako procesno ovlašćenje zavisno od nivoa </a:t>
            </a:r>
            <a:r>
              <a:rPr lang="sr-Latn-RS" sz="1200" kern="1200" dirty="0" err="1" smtClean="0">
                <a:solidFill>
                  <a:schemeClr val="tx1"/>
                </a:solidFill>
                <a:effectLst/>
                <a:latin typeface="+mn-lt"/>
                <a:ea typeface="+mn-ea"/>
                <a:cs typeface="+mn-cs"/>
              </a:rPr>
              <a:t>intruzivnosti</a:t>
            </a:r>
            <a:r>
              <a:rPr lang="sr-Latn-RS" sz="1200" kern="1200" dirty="0" smtClean="0">
                <a:solidFill>
                  <a:schemeClr val="tx1"/>
                </a:solidFill>
                <a:effectLst/>
                <a:latin typeface="+mn-lt"/>
                <a:ea typeface="+mn-ea"/>
                <a:cs typeface="+mn-cs"/>
              </a:rPr>
              <a:t> ovlašćenja. Predavač može da pomene da će o svakom ovlašćenju kasnije biti više govora.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026239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15. Budimpeštanske konvencije sa jednim naglašenim elementom („obuhvate sudsku... nezavisne kontrole, na osnovu... ograničenje obima... trajanja”).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Kako je naglašeno u tom elementu, potencijalna ograničenja obuhvataju:</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sudsku ili drugu nezavisnu kontrolu;</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osnove za opravdanje primene;</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ograničenje obima i trajanja tih ovlašćenja ili postupaka.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Nezavisna kontrola i ograničenje u pogledu obima i trajanja ovlašćenja predstavljaju tradicionalna ograničenja koja obezbeđuju </a:t>
            </a:r>
            <a:r>
              <a:rPr lang="sr-Latn-RS" sz="1200" kern="1200" dirty="0" err="1" smtClean="0">
                <a:solidFill>
                  <a:schemeClr val="tx1"/>
                </a:solidFill>
                <a:effectLst/>
                <a:latin typeface="+mn-lt"/>
                <a:ea typeface="+mn-ea"/>
                <a:cs typeface="+mn-cs"/>
              </a:rPr>
              <a:t>srazmersnost</a:t>
            </a:r>
            <a:r>
              <a:rPr lang="sr-Latn-RS" sz="1200" kern="1200" dirty="0" smtClean="0">
                <a:solidFill>
                  <a:schemeClr val="tx1"/>
                </a:solidFill>
                <a:effectLst/>
                <a:latin typeface="+mn-lt"/>
                <a:ea typeface="+mn-ea"/>
                <a:cs typeface="+mn-cs"/>
              </a:rPr>
              <a:t> </a:t>
            </a:r>
            <a:r>
              <a:rPr lang="sr-Latn-RS" sz="1200" kern="1200" dirty="0" err="1" smtClean="0">
                <a:solidFill>
                  <a:schemeClr val="tx1"/>
                </a:solidFill>
                <a:effectLst/>
                <a:latin typeface="+mn-lt"/>
                <a:ea typeface="+mn-ea"/>
                <a:cs typeface="+mn-cs"/>
              </a:rPr>
              <a:t>intruzivnih</a:t>
            </a:r>
            <a:r>
              <a:rPr lang="sr-Latn-RS" sz="1200" kern="1200" dirty="0" smtClean="0">
                <a:solidFill>
                  <a:schemeClr val="tx1"/>
                </a:solidFill>
                <a:effectLst/>
                <a:latin typeface="+mn-lt"/>
                <a:ea typeface="+mn-ea"/>
                <a:cs typeface="+mn-cs"/>
              </a:rPr>
              <a:t> mera tako što uvode ograničenja za te mere i omogućuju da se nezavisno provere ta ograničenja i druga načela koja obezbeđuju zaštitu prava.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Preciziranje osnova kojima se opravdava primena </a:t>
            </a:r>
            <a:r>
              <a:rPr lang="sr-Latn-RS" sz="1200" kern="1200" dirty="0" err="1" smtClean="0">
                <a:solidFill>
                  <a:schemeClr val="tx1"/>
                </a:solidFill>
                <a:effectLst/>
                <a:latin typeface="+mn-lt"/>
                <a:ea typeface="+mn-ea"/>
                <a:cs typeface="+mn-cs"/>
              </a:rPr>
              <a:t>intruzivnih</a:t>
            </a:r>
            <a:r>
              <a:rPr lang="sr-Latn-RS" sz="1200" kern="1200" dirty="0" smtClean="0">
                <a:solidFill>
                  <a:schemeClr val="tx1"/>
                </a:solidFill>
                <a:effectLst/>
                <a:latin typeface="+mn-lt"/>
                <a:ea typeface="+mn-ea"/>
                <a:cs typeface="+mn-cs"/>
              </a:rPr>
              <a:t> mera predstavlja još jedno načelo koje tradicionalno osigurava i neophodnost i srazmernost tih mera (tim preciziranjem omogućuje se da se proveri da li je mera kojom se ograničavaju slobode stvarno potrebna i da li je ta mera srazmerna konkretnom cilju koji treba ostvariti).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Ta zamisao po kojoj ograničenja moraju biti primenjena u meri u kojoj su </a:t>
            </a:r>
            <a:r>
              <a:rPr lang="sr-Latn-RS" sz="1200" i="1" kern="1200" dirty="0" smtClean="0">
                <a:solidFill>
                  <a:schemeClr val="tx1"/>
                </a:solidFill>
                <a:effectLst/>
                <a:latin typeface="+mn-lt"/>
                <a:ea typeface="+mn-ea"/>
                <a:cs typeface="+mn-cs"/>
              </a:rPr>
              <a:t>srazmerna prirodi postupka ili ovlašćenja o kojima je reč </a:t>
            </a:r>
            <a:r>
              <a:rPr lang="sr-Latn-RS" sz="1200" kern="1200" dirty="0" smtClean="0">
                <a:solidFill>
                  <a:schemeClr val="tx1"/>
                </a:solidFill>
                <a:effectLst/>
                <a:latin typeface="+mn-lt"/>
                <a:ea typeface="+mn-ea"/>
                <a:cs typeface="+mn-cs"/>
              </a:rPr>
              <a:t>zaslužuje da bude podrobnije objašnjena. Time se treći put ukazuje na to koliko je važno uzeti u obzir sve okolnosti kada se utvrđuju odgovarajuće mere zaštite ili ograničenja. Na primer, kako se ukazuje u Eksplanatornom izveštaju uz Konvenciju o </a:t>
            </a:r>
            <a:r>
              <a:rPr lang="sr-Latn-RS" sz="1200" kern="1200" dirty="0" err="1" smtClean="0">
                <a:solidFill>
                  <a:schemeClr val="tx1"/>
                </a:solidFill>
                <a:effectLst/>
                <a:latin typeface="+mn-lt"/>
                <a:ea typeface="+mn-ea"/>
                <a:cs typeface="+mn-cs"/>
              </a:rPr>
              <a:t>visokotehnološkom</a:t>
            </a:r>
            <a:r>
              <a:rPr lang="sr-Latn-RS" sz="1200" kern="1200" dirty="0" smtClean="0">
                <a:solidFill>
                  <a:schemeClr val="tx1"/>
                </a:solidFill>
                <a:effectLst/>
                <a:latin typeface="+mn-lt"/>
                <a:ea typeface="+mn-ea"/>
                <a:cs typeface="+mn-cs"/>
              </a:rPr>
              <a:t> kriminalu, </a:t>
            </a:r>
            <a:r>
              <a:rPr lang="sr-Latn-RS" sz="1200" i="1" kern="1200" dirty="0" smtClean="0">
                <a:solidFill>
                  <a:schemeClr val="tx1"/>
                </a:solidFill>
                <a:effectLst/>
                <a:latin typeface="+mn-lt"/>
                <a:ea typeface="+mn-ea"/>
                <a:cs typeface="+mn-cs"/>
              </a:rPr>
              <a:t>strane </a:t>
            </a:r>
            <a:r>
              <a:rPr lang="sr-Latn-RS" sz="1200" i="1" kern="1200" dirty="0" err="1" smtClean="0">
                <a:solidFill>
                  <a:schemeClr val="tx1"/>
                </a:solidFill>
                <a:effectLst/>
                <a:latin typeface="+mn-lt"/>
                <a:ea typeface="+mn-ea"/>
                <a:cs typeface="+mn-cs"/>
              </a:rPr>
              <a:t>ugovornice</a:t>
            </a:r>
            <a:r>
              <a:rPr lang="sr-Latn-RS" sz="1200" i="1" kern="1200" dirty="0" smtClean="0">
                <a:solidFill>
                  <a:schemeClr val="tx1"/>
                </a:solidFill>
                <a:effectLst/>
                <a:latin typeface="+mn-lt"/>
                <a:ea typeface="+mn-ea"/>
                <a:cs typeface="+mn-cs"/>
              </a:rPr>
              <a:t> treba jasno da primenjuju uslove i ograničenja, kao što su </a:t>
            </a:r>
            <a:r>
              <a:rPr lang="sr-Latn-RS" sz="1200" kern="1200" dirty="0" smtClean="0">
                <a:solidFill>
                  <a:schemeClr val="tx1"/>
                </a:solidFill>
                <a:effectLst/>
                <a:latin typeface="+mn-lt"/>
                <a:ea typeface="+mn-ea"/>
                <a:cs typeface="+mn-cs"/>
              </a:rPr>
              <a:t>ona pomenuta u stavu 2. na ovom slajdu, </a:t>
            </a:r>
            <a:r>
              <a:rPr lang="sr-Latn-RS" sz="1200" i="1" kern="1200" dirty="0" smtClean="0">
                <a:solidFill>
                  <a:schemeClr val="tx1"/>
                </a:solidFill>
                <a:effectLst/>
                <a:latin typeface="+mn-lt"/>
                <a:ea typeface="+mn-ea"/>
                <a:cs typeface="+mn-cs"/>
              </a:rPr>
              <a:t>u pogledu presretanja s obzirom na njegovu </a:t>
            </a:r>
            <a:r>
              <a:rPr lang="sr-Latn-RS" sz="1200" i="1" kern="1200" dirty="0" err="1" smtClean="0">
                <a:solidFill>
                  <a:schemeClr val="tx1"/>
                </a:solidFill>
                <a:effectLst/>
                <a:latin typeface="+mn-lt"/>
                <a:ea typeface="+mn-ea"/>
                <a:cs typeface="+mn-cs"/>
              </a:rPr>
              <a:t>intruzivnost</a:t>
            </a:r>
            <a:r>
              <a:rPr lang="sr-Latn-RS" sz="1200" i="1"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ali one to neće podjednako primeniti na zaštitu podataka. Specifične okolnosti takođe mogu nalagati da budu primenjena ograničenja koja nisu pobrojana u članu 15. prema Eksplanatornom izveštaju. Ta druga ograničenja </a:t>
            </a:r>
            <a:r>
              <a:rPr lang="sr-Latn-RS" sz="1200" i="1" kern="1200" dirty="0" smtClean="0">
                <a:solidFill>
                  <a:schemeClr val="tx1"/>
                </a:solidFill>
                <a:effectLst/>
                <a:latin typeface="+mn-lt"/>
                <a:ea typeface="+mn-ea"/>
                <a:cs typeface="+mn-cs"/>
              </a:rPr>
              <a:t>koja treba primeniti u skladu sa unutrašnjim pravom obuhvataju pravo kojim je pojedinac zaštićen od </a:t>
            </a:r>
            <a:r>
              <a:rPr lang="sr-Latn-RS" sz="1200" i="1" kern="1200" dirty="0" err="1" smtClean="0">
                <a:solidFill>
                  <a:schemeClr val="tx1"/>
                </a:solidFill>
                <a:effectLst/>
                <a:latin typeface="+mn-lt"/>
                <a:ea typeface="+mn-ea"/>
                <a:cs typeface="+mn-cs"/>
              </a:rPr>
              <a:t>samooptuživanja</a:t>
            </a:r>
            <a:r>
              <a:rPr lang="sr-Latn-RS" sz="1200" i="1" kern="1200" dirty="0" smtClean="0">
                <a:solidFill>
                  <a:schemeClr val="tx1"/>
                </a:solidFill>
                <a:effectLst/>
                <a:latin typeface="+mn-lt"/>
                <a:ea typeface="+mn-ea"/>
                <a:cs typeface="+mn-cs"/>
              </a:rPr>
              <a:t> i pravne povlastice i specifičnost položaja pojedinaca ili mesta koja su predmet primene tih mera </a:t>
            </a:r>
            <a:r>
              <a:rPr lang="sr-Latn-RS" sz="1200" kern="1200" dirty="0" smtClean="0">
                <a:solidFill>
                  <a:schemeClr val="tx1"/>
                </a:solidFill>
                <a:effectLst/>
                <a:latin typeface="+mn-lt"/>
                <a:ea typeface="+mn-ea"/>
                <a:cs typeface="+mn-cs"/>
              </a:rPr>
              <a:t>(na primer zaštita novinara, sudija ili advokatskih kancelarija i njihove prepiske treba da bude pojačana).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Konačno, stav 3. člana 15. utvrđuje da je neophodno da se uticaj ovlašćenja i postupaka na prava, odgovornosti i opravdane interese trećih strana razmotri u meri u kojoj je to u skladu sa javnim interesom, posebno sa pravilnom primenom prava. Taj zahtev je drugi aspekt načela </a:t>
            </a:r>
            <a:r>
              <a:rPr lang="sr-Latn-RS" sz="1200" kern="1200" dirty="0" err="1" smtClean="0">
                <a:solidFill>
                  <a:schemeClr val="tx1"/>
                </a:solidFill>
                <a:effectLst/>
                <a:latin typeface="+mn-lt"/>
                <a:ea typeface="+mn-ea"/>
                <a:cs typeface="+mn-cs"/>
              </a:rPr>
              <a:t>srazmernosti</a:t>
            </a:r>
            <a:r>
              <a:rPr lang="sr-Latn-RS" sz="1200" kern="1200" dirty="0" smtClean="0">
                <a:solidFill>
                  <a:schemeClr val="tx1"/>
                </a:solidFill>
                <a:effectLst/>
                <a:latin typeface="+mn-lt"/>
                <a:ea typeface="+mn-ea"/>
                <a:cs typeface="+mn-cs"/>
              </a:rPr>
              <a:t> koji je uzet u obzir kada su se definisala načela koja su navedena na prethodnom slajdu.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Načelo </a:t>
            </a:r>
            <a:r>
              <a:rPr lang="sr-Latn-RS" sz="1200" kern="1200" dirty="0" err="1" smtClean="0">
                <a:solidFill>
                  <a:schemeClr val="tx1"/>
                </a:solidFill>
                <a:effectLst/>
                <a:latin typeface="+mn-lt"/>
                <a:ea typeface="+mn-ea"/>
                <a:cs typeface="+mn-cs"/>
              </a:rPr>
              <a:t>srazmernosti</a:t>
            </a:r>
            <a:r>
              <a:rPr lang="sr-Latn-RS" sz="1200" kern="1200" dirty="0" smtClean="0">
                <a:solidFill>
                  <a:schemeClr val="tx1"/>
                </a:solidFill>
                <a:effectLst/>
                <a:latin typeface="+mn-lt"/>
                <a:ea typeface="+mn-ea"/>
                <a:cs typeface="+mn-cs"/>
              </a:rPr>
              <a:t> osigurava da nijedno manje </a:t>
            </a:r>
            <a:r>
              <a:rPr lang="sr-Latn-RS" sz="1200" kern="1200" dirty="0" err="1" smtClean="0">
                <a:solidFill>
                  <a:schemeClr val="tx1"/>
                </a:solidFill>
                <a:effectLst/>
                <a:latin typeface="+mn-lt"/>
                <a:ea typeface="+mn-ea"/>
                <a:cs typeface="+mn-cs"/>
              </a:rPr>
              <a:t>intruzivno</a:t>
            </a:r>
            <a:r>
              <a:rPr lang="sr-Latn-RS" sz="1200" kern="1200" dirty="0" smtClean="0">
                <a:solidFill>
                  <a:schemeClr val="tx1"/>
                </a:solidFill>
                <a:effectLst/>
                <a:latin typeface="+mn-lt"/>
                <a:ea typeface="+mn-ea"/>
                <a:cs typeface="+mn-cs"/>
              </a:rPr>
              <a:t> ovlašćenje ili postupak ne  omogućava da se na odgovarajući način ostvari cilj tog ovlašćenja ili postupka uzimajući u obzir kako prirodu i okolnosti krivičnog dela, tako i prirodu i legitimnost osnovnih prava na koja se primenom tih ovlašćenja i postupaka utiče. Stav 3. člana 15. bavi se poslednjim delom te odredbe tako što osigurava da primenjena ograničenja uzmu u obzir uticaj na osnovna prava, odgovornosti i opravdane interese trećih strana. </a:t>
            </a:r>
            <a:endParaRPr lang="en-US" sz="1200" kern="1200" dirty="0" smtClean="0">
              <a:solidFill>
                <a:schemeClr val="tx1"/>
              </a:solidFill>
              <a:effectLst/>
              <a:latin typeface="+mn-lt"/>
              <a:ea typeface="+mn-ea"/>
              <a:cs typeface="+mn-cs"/>
            </a:endParaRPr>
          </a:p>
          <a:p>
            <a:endParaRPr lang="en-GB"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924663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Na levoj strani slajda prikazan je tekst člana 15. Budimpeštanske konvencije sa jednim naglašenim elementom („javnim interesom... pravilnom primenom prava... prava, odgovornosti i opravdane interese trećih strana”).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Nadesnoj strani slajda dato je objašnjenje tog naglašenog elementa.</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Taj element ograničava neophodnost da se smanji uticaj ovlašćenja ili postupka na situaciju u kojoj je to smanjenje „u skladu sa javnim interesom, a naročito sa pravilnom primenom prava”. To znači da uticaj ovlašćenja ili postupaka prvo mora da se proceni u odnosu na pravilnu primenu prava i druge javne interese (npr. javnu bezbednost i javno zdravlje i druge interese, uključujući interese žrtava i poštovanje privatnog života). U meri u kojoj je ograničenje uticaja ovlašćenja ili postupka kompatibilno sa zaštitom tih javnih interesa treba primeniti druge mere zaštite kako bi se sačuvali ti drugi interesi, kao što je „svođenje na najmanju moguću meru poremećaja usluga potrošačima, zaštita od odgovornosti za otkrivanje ili omogućavanje otkrivanja podataka, prema ovom poglavlju, ili zaštita imovinskih interesa” (vidi [1] Eksplanatorni izveštaj uz Konvenciju o </a:t>
            </a:r>
            <a:r>
              <a:rPr lang="sr-Latn-RS" sz="1200" kern="1200" dirty="0" err="1" smtClean="0">
                <a:solidFill>
                  <a:schemeClr val="tx1"/>
                </a:solidFill>
                <a:effectLst/>
                <a:latin typeface="+mn-lt"/>
                <a:ea typeface="+mn-ea"/>
                <a:cs typeface="+mn-cs"/>
              </a:rPr>
              <a:t>visokotehnološkom</a:t>
            </a:r>
            <a:r>
              <a:rPr lang="sr-Latn-RS" sz="1200" kern="1200" dirty="0" smtClean="0">
                <a:solidFill>
                  <a:schemeClr val="tx1"/>
                </a:solidFill>
                <a:effectLst/>
                <a:latin typeface="+mn-lt"/>
                <a:ea typeface="+mn-ea"/>
                <a:cs typeface="+mn-cs"/>
              </a:rPr>
              <a:t> kriminalu, stav 148).</a:t>
            </a:r>
            <a:endParaRPr lang="en-US" sz="1200" kern="1200" dirty="0" smtClean="0">
              <a:solidFill>
                <a:schemeClr val="tx1"/>
              </a:solidFill>
              <a:effectLst/>
              <a:latin typeface="+mn-lt"/>
              <a:ea typeface="+mn-ea"/>
              <a:cs typeface="+mn-cs"/>
            </a:endParaRPr>
          </a:p>
          <a:p>
            <a:pPr indent="457200"/>
            <a:r>
              <a:rPr lang="sr-Latn-RS" sz="1200" b="1" i="1" u="sng" kern="1200" dirty="0" smtClean="0">
                <a:solidFill>
                  <a:schemeClr val="tx1"/>
                </a:solidFill>
                <a:effectLst/>
                <a:latin typeface="+mn-lt"/>
                <a:ea typeface="+mn-ea"/>
                <a:cs typeface="+mn-cs"/>
              </a:rPr>
              <a:t>Reference</a:t>
            </a:r>
            <a:r>
              <a:rPr lang="es-CL" sz="1200" b="1" i="1" u="sng"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indent="457200"/>
            <a:r>
              <a:rPr lang="es-CL" sz="1200" kern="1200" baseline="30000" dirty="0" smtClean="0">
                <a:solidFill>
                  <a:schemeClr val="tx1"/>
                </a:solidFill>
                <a:effectLst/>
                <a:latin typeface="+mn-lt"/>
                <a:ea typeface="+mn-ea"/>
                <a:cs typeface="+mn-cs"/>
              </a:rPr>
              <a:t>[1] </a:t>
            </a:r>
            <a:r>
              <a:rPr lang="sr-Latn-RS" sz="1200" kern="1200" dirty="0" smtClean="0">
                <a:solidFill>
                  <a:schemeClr val="tx1"/>
                </a:solidFill>
                <a:effectLst/>
                <a:latin typeface="+mn-lt"/>
                <a:ea typeface="+mn-ea"/>
                <a:cs typeface="+mn-cs"/>
              </a:rPr>
              <a:t>Eksplanatorni izveštaj uz Konvenciju o </a:t>
            </a:r>
            <a:r>
              <a:rPr lang="sr-Latn-RS" sz="1200" kern="1200" dirty="0" err="1" smtClean="0">
                <a:solidFill>
                  <a:schemeClr val="tx1"/>
                </a:solidFill>
                <a:effectLst/>
                <a:latin typeface="+mn-lt"/>
                <a:ea typeface="+mn-ea"/>
                <a:cs typeface="+mn-cs"/>
              </a:rPr>
              <a:t>visokotehnološkom</a:t>
            </a:r>
            <a:r>
              <a:rPr lang="sr-Latn-RS" sz="1200" kern="1200" dirty="0" smtClean="0">
                <a:solidFill>
                  <a:schemeClr val="tx1"/>
                </a:solidFill>
                <a:effectLst/>
                <a:latin typeface="+mn-lt"/>
                <a:ea typeface="+mn-ea"/>
                <a:cs typeface="+mn-cs"/>
              </a:rPr>
              <a:t> kriminalu</a:t>
            </a:r>
            <a:r>
              <a:rPr lang="es-CL"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stav </a:t>
            </a:r>
            <a:r>
              <a:rPr lang="es-CL" sz="1200" kern="1200" dirty="0" smtClean="0">
                <a:solidFill>
                  <a:schemeClr val="tx1"/>
                </a:solidFill>
                <a:effectLst/>
                <a:latin typeface="+mn-lt"/>
                <a:ea typeface="+mn-ea"/>
                <a:cs typeface="+mn-cs"/>
              </a:rPr>
              <a:t>148.</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4201518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Na tim dvema grupama slajdova razmotrićemo dva važna procesna ovlašćenja u vezi sa zaštitom sačuvanih računarskih podataka i delimičnim otkrivanjem podataka o saobraćaju kako je to utvrđeno u članovima 16. i 17. Budimpeštanske konvencije.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14</a:t>
            </a:fld>
            <a:endParaRPr lang="en-GB"/>
          </a:p>
        </p:txBody>
      </p:sp>
    </p:spTree>
    <p:extLst>
      <p:ext uri="{BB962C8B-B14F-4D97-AF65-F5344CB8AC3E}">
        <p14:creationId xmlns:p14="http://schemas.microsoft.com/office/powerpoint/2010/main" val="41255542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xmlns=""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xmlns=""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sr-Latn-RS" sz="1200" kern="1200" dirty="0" smtClean="0">
                <a:solidFill>
                  <a:schemeClr val="tx1"/>
                </a:solidFill>
                <a:effectLst/>
                <a:latin typeface="+mn-lt"/>
                <a:ea typeface="+mn-ea"/>
                <a:cs typeface="+mn-cs"/>
              </a:rPr>
              <a:t>	Članovi 16. i 17. opisuju hitnu zaštitu računarskih podataka i hitnu zaštitu i otkrivanje računarskih podataka. Obe odredbe su veoma inovativne i izuzetno značajne.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Tradicionalni dokazi svakako veoma dugo ostaju na mestu događaja, ali su digitalni dokazi – elektronski dokazi – veoma nestabilni i vrlo brzo mogu da nestanu: kada se izgube ili unište, teško ih je povratiti.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Podaci o saobraćaju su na primer veoma korisna pomoć za identifikaciju učinioca krivičnog dela. Međutim, ta vrsta informacija nije sistematski dostupna. Stoga obezbeđivanje zaštite tih podataka podrazumeva da postoji pravni instrument koji će omogućiti službenicima organa reda da nalože zaštitu tako osetljivih informacija i da ih prenesu drugim službama. </a:t>
            </a:r>
            <a:endParaRPr lang="en-US" sz="1200" kern="1200" dirty="0" smtClean="0">
              <a:solidFill>
                <a:schemeClr val="tx1"/>
              </a:solidFill>
              <a:effectLst/>
              <a:latin typeface="+mn-lt"/>
              <a:ea typeface="+mn-ea"/>
              <a:cs typeface="+mn-cs"/>
            </a:endParaRPr>
          </a:p>
          <a:p>
            <a:r>
              <a:rPr lang="sr-Latn-RS" sz="1200" i="1" kern="1200" dirty="0" smtClean="0">
                <a:solidFill>
                  <a:schemeClr val="tx1"/>
                </a:solidFill>
                <a:effectLst/>
                <a:latin typeface="+mn-lt"/>
                <a:ea typeface="+mn-ea"/>
                <a:cs typeface="+mn-cs"/>
              </a:rPr>
              <a:t>	Neke zemlje primenjuju zakone o zadržavanju podataka. Van Evrope većina zemalja još ne primenjuje takve propise. Unutar Evropske unije neki nacionalni zakonodavci su zadržavanje podataka proglasili protivnim lokalnom ustavu zbog nepostojanja odgovarajućih mera zaštite i ograničenja (na primer Nemačka i Slovenija), a Evropski sud pravde je i samu direktivu EU o zadržavanju podataka proglasio nesrazmernom (zbog suviše velike oblasti primene i zbog nedostatka ograničenja ili mehanizama  zaštite) pa samim tim protivnom Povelji EU o osnovnim pravima i Evropskoj konvenciji za zaštitu ljudskih prava (presuda ESP, 8. april 2014, spojeni predmeti C-293/12 i C-594/12, predmet „Digital </a:t>
            </a:r>
            <a:r>
              <a:rPr lang="sr-Latn-RS" sz="1200" i="1" kern="1200" dirty="0" err="1" smtClean="0">
                <a:solidFill>
                  <a:schemeClr val="tx1"/>
                </a:solidFill>
                <a:effectLst/>
                <a:latin typeface="+mn-lt"/>
                <a:ea typeface="+mn-ea"/>
                <a:cs typeface="+mn-cs"/>
              </a:rPr>
              <a:t>Rights</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Ireland</a:t>
            </a:r>
            <a:r>
              <a:rPr lang="sr-Latn-RS" sz="1200" i="1" kern="1200" dirty="0" smtClean="0">
                <a:solidFill>
                  <a:schemeClr val="tx1"/>
                </a:solidFill>
                <a:effectLst/>
                <a:latin typeface="+mn-lt"/>
                <a:ea typeface="+mn-ea"/>
                <a:cs typeface="+mn-cs"/>
              </a:rPr>
              <a:t> Ltd”). U kontekstu te situacije ovo je prvi pregled važnosti člana 15. Budimpeštanske konvencije o uslovima i ograničenjima, što će biti detaljnije razmotreno u Delu II.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Budimpeštanska konvencija ne sadrži odredbu o zadržavanju podataka. Članovi 16. i 17. odnose se na konkretne podatke koji su potrebni u konkretnoj istrazi ili postupku. To se ne primenjuje na prikupljanje podataka u realnom vremenu, niti na zadržavanje podataka o budućem saobraćaju, niti na pristup spornim podacima u realnom vremenu. Ovi članovi uređuju „hitnu zaštitu” kao neposrednu privremenu meru koja se preduzima da bi se sačuvali dokazi i da bi se obezbedilo vreme za pribavljanje sudskog naloga za zaplenu ili otkrivanje podataka. Član 16. odnosi se na podatke o saobraćaju i podatke iz sadržaja. Član 17. odnosi se konkretnije na podatke o saobraćaju.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Napomene</a:t>
            </a:r>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Razlika između podataka o saobraćaju i podataka iz sadržaja opravdana je činjenicom da su podaci iz sadržaja osetljiviji;</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Konvencije mogu ići i dalje od minimalnog nivoa (zaštite) koji je ovde predviđen.</a:t>
            </a:r>
            <a:endParaRPr lang="en-US" sz="1200" kern="1200" dirty="0" smtClean="0">
              <a:solidFill>
                <a:schemeClr val="tx1"/>
              </a:solidFill>
              <a:effectLst/>
              <a:latin typeface="+mn-lt"/>
              <a:ea typeface="+mn-ea"/>
              <a:cs typeface="+mn-cs"/>
            </a:endParaRPr>
          </a:p>
          <a:p>
            <a:pPr eaLnBrk="1" fontAlgn="auto" hangingPunct="1">
              <a:spcBef>
                <a:spcPts val="0"/>
              </a:spcBef>
              <a:spcAft>
                <a:spcPts val="0"/>
              </a:spcAft>
              <a:defRPr/>
            </a:pPr>
            <a:endParaRPr lang="en-GB" dirty="0"/>
          </a:p>
        </p:txBody>
      </p:sp>
    </p:spTree>
    <p:extLst>
      <p:ext uri="{BB962C8B-B14F-4D97-AF65-F5344CB8AC3E}">
        <p14:creationId xmlns:p14="http://schemas.microsoft.com/office/powerpoint/2010/main" val="37054894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(Tekst</a:t>
            </a:r>
            <a:r>
              <a:rPr lang="sr-Latn-RS" sz="1200" kern="1200" baseline="0" dirty="0" smtClean="0">
                <a:solidFill>
                  <a:schemeClr val="tx1"/>
                </a:solidFill>
                <a:effectLst/>
                <a:latin typeface="+mn-lt"/>
                <a:ea typeface="+mn-ea"/>
                <a:cs typeface="+mn-cs"/>
              </a:rPr>
              <a:t> na slici)</a:t>
            </a: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kern="1200" baseline="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1" kern="1200" baseline="0" dirty="0" smtClean="0">
                <a:solidFill>
                  <a:schemeClr val="tx1"/>
                </a:solidFill>
                <a:effectLst/>
                <a:latin typeface="+mn-lt"/>
                <a:ea typeface="+mn-ea"/>
                <a:cs typeface="+mn-cs"/>
              </a:rPr>
              <a:t>Sud saopštava da brisanje istorije </a:t>
            </a:r>
            <a:r>
              <a:rPr lang="sr-Latn-RS" sz="1200" b="1" kern="1200" baseline="0" dirty="0" err="1" smtClean="0">
                <a:solidFill>
                  <a:schemeClr val="tx1"/>
                </a:solidFill>
                <a:effectLst/>
                <a:latin typeface="+mn-lt"/>
                <a:ea typeface="+mn-ea"/>
                <a:cs typeface="+mn-cs"/>
              </a:rPr>
              <a:t>brauzera</a:t>
            </a:r>
            <a:r>
              <a:rPr lang="sr-Latn-RS" sz="1200" b="1" kern="1200" baseline="0" dirty="0" smtClean="0">
                <a:solidFill>
                  <a:schemeClr val="tx1"/>
                </a:solidFill>
                <a:effectLst/>
                <a:latin typeface="+mn-lt"/>
                <a:ea typeface="+mn-ea"/>
                <a:cs typeface="+mn-cs"/>
              </a:rPr>
              <a:t> da bi se „izbegla neprijatnost“ nije uništavanja dokaza</a:t>
            </a: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b="1" kern="1200" baseline="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1" i="1" kern="1200" baseline="0" dirty="0" smtClean="0">
                <a:solidFill>
                  <a:schemeClr val="tx1"/>
                </a:solidFill>
                <a:effectLst/>
                <a:latin typeface="+mn-lt"/>
                <a:ea typeface="+mn-ea"/>
                <a:cs typeface="+mn-cs"/>
              </a:rPr>
              <a:t>Oni koji brišu prošlost osuđeni su da  je ponavljaju  u budućnosti</a:t>
            </a: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i="0" kern="1200" baseline="0" dirty="0" smtClean="0">
                <a:solidFill>
                  <a:schemeClr val="tx1"/>
                </a:solidFill>
                <a:effectLst/>
                <a:latin typeface="+mn-lt"/>
                <a:ea typeface="+mn-ea"/>
                <a:cs typeface="+mn-cs"/>
              </a:rPr>
              <a:t>Sreda, 12. oktobar 2016. – Tim </a:t>
            </a:r>
            <a:r>
              <a:rPr lang="sr-Latn-RS" sz="1200" b="0" i="0" kern="1200" baseline="0" dirty="0" err="1" smtClean="0">
                <a:solidFill>
                  <a:schemeClr val="tx1"/>
                </a:solidFill>
                <a:effectLst/>
                <a:latin typeface="+mn-lt"/>
                <a:ea typeface="+mn-ea"/>
                <a:cs typeface="+mn-cs"/>
              </a:rPr>
              <a:t>Cushing</a:t>
            </a:r>
            <a:endParaRPr lang="sr-Latn-RS" sz="1200" b="0" i="0" kern="1200" baseline="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b="0" i="0" kern="1200" baseline="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i="0" kern="1200" baseline="0" dirty="0" smtClean="0">
                <a:solidFill>
                  <a:schemeClr val="tx1"/>
                </a:solidFill>
                <a:effectLst/>
                <a:latin typeface="+mn-lt"/>
                <a:ea typeface="+mn-ea"/>
                <a:cs typeface="+mn-cs"/>
              </a:rPr>
              <a:t>Sudski nalog kojim je zatraženo čuvanje digitalnih dokaza pretvorio se u scenario iz noćne more za jedno lice optuženo u kanadskom sporu oko „povrede poverljivosti“. Uprkos tome što su postupci optuženog lica na kraju proglašeni </a:t>
            </a:r>
            <a:r>
              <a:rPr lang="sr-Latn-RS" sz="1200" b="0" i="0" kern="1200" baseline="0" dirty="0" err="1" smtClean="0">
                <a:solidFill>
                  <a:schemeClr val="tx1"/>
                </a:solidFill>
                <a:effectLst/>
                <a:latin typeface="+mn-lt"/>
                <a:ea typeface="+mn-ea"/>
                <a:cs typeface="+mn-cs"/>
              </a:rPr>
              <a:t>zakonitima</a:t>
            </a:r>
            <a:r>
              <a:rPr lang="sr-Latn-RS" sz="1200" b="0" i="0" kern="1200" baseline="0" dirty="0" smtClean="0">
                <a:solidFill>
                  <a:schemeClr val="tx1"/>
                </a:solidFill>
                <a:effectLst/>
                <a:latin typeface="+mn-lt"/>
                <a:ea typeface="+mn-ea"/>
                <a:cs typeface="+mn-cs"/>
              </a:rPr>
              <a:t>, sudska rasprava o njima izazvala je  neželjene posledice.</a:t>
            </a: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i="0" kern="1200" baseline="0" dirty="0" smtClean="0">
                <a:solidFill>
                  <a:schemeClr val="tx1"/>
                </a:solidFill>
                <a:effectLst/>
                <a:latin typeface="+mn-lt"/>
                <a:ea typeface="+mn-ea"/>
                <a:cs typeface="+mn-cs"/>
              </a:rPr>
              <a:t>Više detalja o događajima koji su doveli do tog nesrećnog ishoda ima Melisa </a:t>
            </a:r>
            <a:r>
              <a:rPr lang="sr-Latn-RS" sz="1200" b="0" i="0" kern="1200" baseline="0" dirty="0" err="1" smtClean="0">
                <a:solidFill>
                  <a:schemeClr val="tx1"/>
                </a:solidFill>
                <a:effectLst/>
                <a:latin typeface="+mn-lt"/>
                <a:ea typeface="+mn-ea"/>
                <a:cs typeface="+mn-cs"/>
              </a:rPr>
              <a:t>Koldvel</a:t>
            </a:r>
            <a:r>
              <a:rPr lang="sr-Latn-RS" sz="1200" b="0" i="0" kern="1200" baseline="0" dirty="0" smtClean="0">
                <a:solidFill>
                  <a:schemeClr val="tx1"/>
                </a:solidFill>
                <a:effectLst/>
                <a:latin typeface="+mn-lt"/>
                <a:ea typeface="+mn-ea"/>
                <a:cs typeface="+mn-cs"/>
              </a:rPr>
              <a:t> iz organizacije </a:t>
            </a:r>
            <a:r>
              <a:rPr lang="sr-Latn-RS" sz="1200" b="0" i="0" kern="1200" baseline="0" dirty="0" err="1" smtClean="0">
                <a:solidFill>
                  <a:schemeClr val="tx1"/>
                </a:solidFill>
                <a:effectLst/>
                <a:latin typeface="+mn-lt"/>
                <a:ea typeface="+mn-ea"/>
                <a:cs typeface="+mn-cs"/>
              </a:rPr>
              <a:t>CybelLex</a:t>
            </a:r>
            <a:r>
              <a:rPr lang="sr-Latn-RS" sz="1200" b="0" i="0" kern="1200" baseline="0" dirty="0" smtClean="0">
                <a:solidFill>
                  <a:schemeClr val="tx1"/>
                </a:solidFill>
                <a:effectLst/>
                <a:latin typeface="+mn-lt"/>
                <a:ea typeface="+mn-ea"/>
                <a:cs typeface="+mn-cs"/>
              </a:rPr>
              <a:t>:</a:t>
            </a: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i="1" kern="1200" baseline="0" dirty="0" smtClean="0">
                <a:solidFill>
                  <a:schemeClr val="tx1"/>
                </a:solidFill>
                <a:effectLst/>
                <a:latin typeface="+mn-lt"/>
                <a:ea typeface="+mn-ea"/>
                <a:cs typeface="+mn-cs"/>
              </a:rPr>
              <a:t>Sporna radnja je preduzeta kada je </a:t>
            </a:r>
            <a:r>
              <a:rPr lang="sr-Latn-RS" sz="1200" b="0" i="1" kern="1200" baseline="0" dirty="0" err="1" smtClean="0">
                <a:solidFill>
                  <a:schemeClr val="tx1"/>
                </a:solidFill>
                <a:effectLst/>
                <a:latin typeface="+mn-lt"/>
                <a:ea typeface="+mn-ea"/>
                <a:cs typeface="+mn-cs"/>
              </a:rPr>
              <a:t>Mojzi</a:t>
            </a:r>
            <a:r>
              <a:rPr lang="sr-Latn-RS" sz="1200" b="0" i="1" kern="1200" baseline="0" dirty="0" smtClean="0">
                <a:solidFill>
                  <a:schemeClr val="tx1"/>
                </a:solidFill>
                <a:effectLst/>
                <a:latin typeface="+mn-lt"/>
                <a:ea typeface="+mn-ea"/>
                <a:cs typeface="+mn-cs"/>
              </a:rPr>
              <a:t> (</a:t>
            </a:r>
            <a:r>
              <a:rPr lang="sr-Latn-RS" sz="1200" b="0" i="1" kern="1200" baseline="0" dirty="0" err="1" smtClean="0">
                <a:solidFill>
                  <a:schemeClr val="tx1"/>
                </a:solidFill>
                <a:effectLst/>
                <a:latin typeface="+mn-lt"/>
                <a:ea typeface="+mn-ea"/>
                <a:cs typeface="+mn-cs"/>
              </a:rPr>
              <a:t>Moyse</a:t>
            </a:r>
            <a:r>
              <a:rPr lang="sr-Latn-RS" sz="1200" b="0" i="1" kern="1200" baseline="0" dirty="0" smtClean="0">
                <a:solidFill>
                  <a:schemeClr val="tx1"/>
                </a:solidFill>
                <a:effectLst/>
                <a:latin typeface="+mn-lt"/>
                <a:ea typeface="+mn-ea"/>
                <a:cs typeface="+mn-cs"/>
              </a:rPr>
              <a:t>), koji je bio zaposlen u kompaniji </a:t>
            </a:r>
            <a:r>
              <a:rPr lang="sr-Latn-RS" sz="1200" b="0" i="1" kern="1200" baseline="0" dirty="0" err="1" smtClean="0">
                <a:solidFill>
                  <a:schemeClr val="tx1"/>
                </a:solidFill>
                <a:effectLst/>
                <a:latin typeface="+mn-lt"/>
                <a:ea typeface="+mn-ea"/>
                <a:cs typeface="+mn-cs"/>
              </a:rPr>
              <a:t>Katalist</a:t>
            </a:r>
            <a:r>
              <a:rPr lang="sr-Latn-RS" sz="1200" b="0" i="1" kern="1200" baseline="0" dirty="0" smtClean="0">
                <a:solidFill>
                  <a:schemeClr val="tx1"/>
                </a:solidFill>
                <a:effectLst/>
                <a:latin typeface="+mn-lt"/>
                <a:ea typeface="+mn-ea"/>
                <a:cs typeface="+mn-cs"/>
              </a:rPr>
              <a:t> (</a:t>
            </a:r>
            <a:r>
              <a:rPr lang="sr-Latn-RS" sz="1200" b="0" i="1" kern="1200" baseline="0" dirty="0" err="1" smtClean="0">
                <a:solidFill>
                  <a:schemeClr val="tx1"/>
                </a:solidFill>
                <a:effectLst/>
                <a:latin typeface="+mn-lt"/>
                <a:ea typeface="+mn-ea"/>
                <a:cs typeface="+mn-cs"/>
              </a:rPr>
              <a:t>Catalyst</a:t>
            </a:r>
            <a:r>
              <a:rPr lang="sr-Latn-RS" sz="1200" b="0" i="1" kern="1200" baseline="0" dirty="0" smtClean="0">
                <a:solidFill>
                  <a:schemeClr val="tx1"/>
                </a:solidFill>
                <a:effectLst/>
                <a:latin typeface="+mn-lt"/>
                <a:ea typeface="+mn-ea"/>
                <a:cs typeface="+mn-cs"/>
              </a:rPr>
              <a:t>) napustio tu kompaniju da bi prešao na radno mesto u konkurentnoj firmi za upravljanje investicijama. Kompanija </a:t>
            </a:r>
            <a:r>
              <a:rPr lang="sr-Latn-RS" sz="1200" b="0" i="1" kern="1200" baseline="0" dirty="0" err="1" smtClean="0">
                <a:solidFill>
                  <a:schemeClr val="tx1"/>
                </a:solidFill>
                <a:effectLst/>
                <a:latin typeface="+mn-lt"/>
                <a:ea typeface="+mn-ea"/>
                <a:cs typeface="+mn-cs"/>
              </a:rPr>
              <a:t>Katalist</a:t>
            </a:r>
            <a:r>
              <a:rPr lang="sr-Latn-RS" sz="1200" b="0" i="1" kern="1200" baseline="0" dirty="0" smtClean="0">
                <a:solidFill>
                  <a:schemeClr val="tx1"/>
                </a:solidFill>
                <a:effectLst/>
                <a:latin typeface="+mn-lt"/>
                <a:ea typeface="+mn-ea"/>
                <a:cs typeface="+mn-cs"/>
              </a:rPr>
              <a:t> je povela postupak zbog kršenja odredaba o poverljivosti zbog navodne zloupotrebe  poverljivih informacija u vezi sa ciljnim preduzećem u kome je kompanija </a:t>
            </a:r>
            <a:r>
              <a:rPr lang="sr-Latn-RS" sz="1200" b="0" i="1" kern="1200" baseline="0" dirty="0" err="1" smtClean="0">
                <a:solidFill>
                  <a:schemeClr val="tx1"/>
                </a:solidFill>
                <a:effectLst/>
                <a:latin typeface="+mn-lt"/>
                <a:ea typeface="+mn-ea"/>
                <a:cs typeface="+mn-cs"/>
              </a:rPr>
              <a:t>Katalist</a:t>
            </a:r>
            <a:r>
              <a:rPr lang="sr-Latn-RS" sz="1200" b="0" i="1" kern="1200" baseline="0" dirty="0" smtClean="0">
                <a:solidFill>
                  <a:schemeClr val="tx1"/>
                </a:solidFill>
                <a:effectLst/>
                <a:latin typeface="+mn-lt"/>
                <a:ea typeface="+mn-ea"/>
                <a:cs typeface="+mn-cs"/>
              </a:rPr>
              <a:t> bezuspešno pokušala da stekne vlasnički udeo. Potom je to preduzeće kupila konkurentska firma u kojoj se </a:t>
            </a:r>
            <a:r>
              <a:rPr lang="sr-Latn-RS" sz="1200" b="0" i="1" kern="1200" baseline="0" dirty="0" err="1" smtClean="0">
                <a:solidFill>
                  <a:schemeClr val="tx1"/>
                </a:solidFill>
                <a:effectLst/>
                <a:latin typeface="+mn-lt"/>
                <a:ea typeface="+mn-ea"/>
                <a:cs typeface="+mn-cs"/>
              </a:rPr>
              <a:t>Mojzi</a:t>
            </a:r>
            <a:r>
              <a:rPr lang="sr-Latn-RS" sz="1200" b="0" i="1" kern="1200" baseline="0" dirty="0" smtClean="0">
                <a:solidFill>
                  <a:schemeClr val="tx1"/>
                </a:solidFill>
                <a:effectLst/>
                <a:latin typeface="+mn-lt"/>
                <a:ea typeface="+mn-ea"/>
                <a:cs typeface="+mn-cs"/>
              </a:rPr>
              <a:t> zaposlio i kompanija </a:t>
            </a:r>
            <a:r>
              <a:rPr lang="sr-Latn-RS" sz="1200" b="0" i="1" kern="1200" baseline="0" dirty="0" err="1" smtClean="0">
                <a:solidFill>
                  <a:schemeClr val="tx1"/>
                </a:solidFill>
                <a:effectLst/>
                <a:latin typeface="+mn-lt"/>
                <a:ea typeface="+mn-ea"/>
                <a:cs typeface="+mn-cs"/>
              </a:rPr>
              <a:t>Katalist</a:t>
            </a:r>
            <a:r>
              <a:rPr lang="sr-Latn-RS" sz="1200" b="0" i="1" kern="1200" baseline="0" dirty="0" smtClean="0">
                <a:solidFill>
                  <a:schemeClr val="tx1"/>
                </a:solidFill>
                <a:effectLst/>
                <a:latin typeface="+mn-lt"/>
                <a:ea typeface="+mn-ea"/>
                <a:cs typeface="+mn-cs"/>
              </a:rPr>
              <a:t> je tvrdila da je on predao toj konkurentskoj firmi poverljive informacije koje je ona koristila radi uspešne akvizicije.</a:t>
            </a: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i="1" kern="1200" baseline="0" dirty="0" smtClean="0">
                <a:solidFill>
                  <a:schemeClr val="tx1"/>
                </a:solidFill>
                <a:effectLst/>
                <a:latin typeface="+mn-lt"/>
                <a:ea typeface="+mn-ea"/>
                <a:cs typeface="+mn-cs"/>
              </a:rPr>
              <a:t>Nakon što se </a:t>
            </a:r>
            <a:r>
              <a:rPr lang="sr-Latn-RS" sz="1200" b="0" i="1" kern="1200" baseline="0" dirty="0" err="1" smtClean="0">
                <a:solidFill>
                  <a:schemeClr val="tx1"/>
                </a:solidFill>
                <a:effectLst/>
                <a:latin typeface="+mn-lt"/>
                <a:ea typeface="+mn-ea"/>
                <a:cs typeface="+mn-cs"/>
              </a:rPr>
              <a:t>Mojzi</a:t>
            </a:r>
            <a:r>
              <a:rPr lang="sr-Latn-RS" sz="1200" b="0" i="1" kern="1200" baseline="0" dirty="0" smtClean="0">
                <a:solidFill>
                  <a:schemeClr val="tx1"/>
                </a:solidFill>
                <a:effectLst/>
                <a:latin typeface="+mn-lt"/>
                <a:ea typeface="+mn-ea"/>
                <a:cs typeface="+mn-cs"/>
              </a:rPr>
              <a:t> priključio konkurentskoj firmi a pre nego što je  postupak započet, kompanija </a:t>
            </a:r>
            <a:r>
              <a:rPr lang="sr-Latn-RS" sz="1200" b="0" i="1" kern="1200" baseline="0" dirty="0" err="1" smtClean="0">
                <a:solidFill>
                  <a:schemeClr val="tx1"/>
                </a:solidFill>
                <a:effectLst/>
                <a:latin typeface="+mn-lt"/>
                <a:ea typeface="+mn-ea"/>
                <a:cs typeface="+mn-cs"/>
              </a:rPr>
              <a:t>Katalist</a:t>
            </a:r>
            <a:r>
              <a:rPr lang="sr-Latn-RS" sz="1200" b="0" i="1" kern="1200" baseline="0" dirty="0" smtClean="0">
                <a:solidFill>
                  <a:schemeClr val="tx1"/>
                </a:solidFill>
                <a:effectLst/>
                <a:latin typeface="+mn-lt"/>
                <a:ea typeface="+mn-ea"/>
                <a:cs typeface="+mn-cs"/>
              </a:rPr>
              <a:t> se  izborila za to da dobije sudski nalog kojim se od </a:t>
            </a:r>
            <a:r>
              <a:rPr lang="sr-Latn-RS" sz="1200" b="0" i="1" kern="1200" baseline="0" dirty="0" err="1" smtClean="0">
                <a:solidFill>
                  <a:schemeClr val="tx1"/>
                </a:solidFill>
                <a:effectLst/>
                <a:latin typeface="+mn-lt"/>
                <a:ea typeface="+mn-ea"/>
                <a:cs typeface="+mn-cs"/>
              </a:rPr>
              <a:t>Mojzija</a:t>
            </a:r>
            <a:r>
              <a:rPr lang="sr-Latn-RS" sz="1200" b="0" i="1" kern="1200" baseline="0" dirty="0" smtClean="0">
                <a:solidFill>
                  <a:schemeClr val="tx1"/>
                </a:solidFill>
                <a:effectLst/>
                <a:latin typeface="+mn-lt"/>
                <a:ea typeface="+mn-ea"/>
                <a:cs typeface="+mn-cs"/>
              </a:rPr>
              <a:t> i konkurentske firme zahteva da zaštite i sačuvaju svu evidenciju i sve zapise koje imaju u posedu ili pod svojom kontrolom a koji se odnose na „</a:t>
            </a:r>
            <a:r>
              <a:rPr lang="sr-Latn-RS" sz="1200" b="0" i="1" kern="1200" baseline="0" dirty="0" err="1" smtClean="0">
                <a:solidFill>
                  <a:schemeClr val="tx1"/>
                </a:solidFill>
                <a:effectLst/>
                <a:latin typeface="+mn-lt"/>
                <a:ea typeface="+mn-ea"/>
                <a:cs typeface="+mn-cs"/>
              </a:rPr>
              <a:t>Katalist</a:t>
            </a:r>
            <a:r>
              <a:rPr lang="sr-Latn-RS" sz="1200" b="0" i="1" kern="1200" baseline="0" dirty="0" smtClean="0">
                <a:solidFill>
                  <a:schemeClr val="tx1"/>
                </a:solidFill>
                <a:effectLst/>
                <a:latin typeface="+mn-lt"/>
                <a:ea typeface="+mn-ea"/>
                <a:cs typeface="+mn-cs"/>
              </a:rPr>
              <a:t> i/ili njihove aktivnosti od 27. marta 2014. i/ili su relevantni za bilo šta što je u vezi sa postupkom kompanije </a:t>
            </a:r>
            <a:r>
              <a:rPr lang="sr-Latn-RS" sz="1200" b="0" i="1" kern="1200" baseline="0" dirty="0" err="1" smtClean="0">
                <a:solidFill>
                  <a:schemeClr val="tx1"/>
                </a:solidFill>
                <a:effectLst/>
                <a:latin typeface="+mn-lt"/>
                <a:ea typeface="+mn-ea"/>
                <a:cs typeface="+mn-cs"/>
              </a:rPr>
              <a:t>Katalist</a:t>
            </a:r>
            <a:r>
              <a:rPr lang="sr-Latn-RS" sz="1200" b="0" i="1" kern="1200" baseline="0" dirty="0" smtClean="0">
                <a:solidFill>
                  <a:schemeClr val="tx1"/>
                </a:solidFill>
                <a:effectLst/>
                <a:latin typeface="+mn-lt"/>
                <a:ea typeface="+mn-ea"/>
                <a:cs typeface="+mn-cs"/>
              </a:rPr>
              <a:t>“. U nalogu je izričito navedeno da je </a:t>
            </a:r>
            <a:r>
              <a:rPr lang="sr-Latn-RS" sz="1200" b="0" i="1" kern="1200" baseline="0" dirty="0" err="1" smtClean="0">
                <a:solidFill>
                  <a:schemeClr val="tx1"/>
                </a:solidFill>
                <a:effectLst/>
                <a:latin typeface="+mn-lt"/>
                <a:ea typeface="+mn-ea"/>
                <a:cs typeface="+mn-cs"/>
              </a:rPr>
              <a:t>Mojzi</a:t>
            </a:r>
            <a:r>
              <a:rPr lang="sr-Latn-RS" sz="1200" b="0" i="1" kern="1200" baseline="0" dirty="0" smtClean="0">
                <a:solidFill>
                  <a:schemeClr val="tx1"/>
                </a:solidFill>
                <a:effectLst/>
                <a:latin typeface="+mn-lt"/>
                <a:ea typeface="+mn-ea"/>
                <a:cs typeface="+mn-cs"/>
              </a:rPr>
              <a:t> dužan da preda svoj računar advokatu kako bi se </a:t>
            </a:r>
            <a:r>
              <a:rPr lang="sr-Latn-RS" sz="1200" b="0" i="1" kern="1200" baseline="0" dirty="0" err="1" smtClean="0">
                <a:solidFill>
                  <a:schemeClr val="tx1"/>
                </a:solidFill>
                <a:effectLst/>
                <a:latin typeface="+mn-lt"/>
                <a:ea typeface="+mn-ea"/>
                <a:cs typeface="+mn-cs"/>
              </a:rPr>
              <a:t>forenzički</a:t>
            </a:r>
            <a:r>
              <a:rPr lang="sr-Latn-RS" sz="1200" b="0" i="1" kern="1200" baseline="0" dirty="0" smtClean="0">
                <a:solidFill>
                  <a:schemeClr val="tx1"/>
                </a:solidFill>
                <a:effectLst/>
                <a:latin typeface="+mn-lt"/>
                <a:ea typeface="+mn-ea"/>
                <a:cs typeface="+mn-cs"/>
              </a:rPr>
              <a:t>  presnimili svi podaci koji su u njemu sačuvani.</a:t>
            </a: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i="1" kern="1200" baseline="0" dirty="0" smtClean="0">
                <a:solidFill>
                  <a:schemeClr val="tx1"/>
                </a:solidFill>
                <a:effectLst/>
                <a:latin typeface="+mn-lt"/>
                <a:ea typeface="+mn-ea"/>
                <a:cs typeface="+mn-cs"/>
              </a:rPr>
              <a:t>Međutim, pre nego što je predao svoj lični računar advokatu, </a:t>
            </a:r>
            <a:r>
              <a:rPr lang="sr-Latn-RS" sz="1200" b="0" i="1" kern="1200" baseline="0" dirty="0" err="1" smtClean="0">
                <a:solidFill>
                  <a:schemeClr val="tx1"/>
                </a:solidFill>
                <a:effectLst/>
                <a:latin typeface="+mn-lt"/>
                <a:ea typeface="+mn-ea"/>
                <a:cs typeface="+mn-cs"/>
              </a:rPr>
              <a:t>Mojzi</a:t>
            </a:r>
            <a:r>
              <a:rPr lang="sr-Latn-RS" sz="1200" b="0" i="1" kern="1200" baseline="0" dirty="0" smtClean="0">
                <a:solidFill>
                  <a:schemeClr val="tx1"/>
                </a:solidFill>
                <a:effectLst/>
                <a:latin typeface="+mn-lt"/>
                <a:ea typeface="+mn-ea"/>
                <a:cs typeface="+mn-cs"/>
              </a:rPr>
              <a:t> je izbrisao  svoju ličnu istoriju </a:t>
            </a:r>
            <a:r>
              <a:rPr lang="sr-Latn-RS" sz="1200" b="0" i="1" kern="1200" baseline="0" dirty="0" err="1" smtClean="0">
                <a:solidFill>
                  <a:schemeClr val="tx1"/>
                </a:solidFill>
                <a:effectLst/>
                <a:latin typeface="+mn-lt"/>
                <a:ea typeface="+mn-ea"/>
                <a:cs typeface="+mn-cs"/>
              </a:rPr>
              <a:t>brauzera</a:t>
            </a:r>
            <a:r>
              <a:rPr lang="sr-Latn-RS" sz="1200" b="0" i="1" kern="1200" baseline="0" dirty="0" smtClean="0">
                <a:solidFill>
                  <a:schemeClr val="tx1"/>
                </a:solidFill>
                <a:effectLst/>
                <a:latin typeface="+mn-lt"/>
                <a:ea typeface="+mn-ea"/>
                <a:cs typeface="+mn-cs"/>
              </a:rPr>
              <a:t> i kupio je softver pod nazivom „</a:t>
            </a:r>
            <a:r>
              <a:rPr lang="sr-Latn-RS" sz="1200" b="0" i="1" kern="1200" baseline="0" dirty="0" err="1" smtClean="0">
                <a:solidFill>
                  <a:schemeClr val="tx1"/>
                </a:solidFill>
                <a:effectLst/>
                <a:latin typeface="+mn-lt"/>
                <a:ea typeface="+mn-ea"/>
                <a:cs typeface="+mn-cs"/>
              </a:rPr>
              <a:t>RegCleanPro</a:t>
            </a:r>
            <a:r>
              <a:rPr lang="sr-Latn-RS" sz="1200" b="0" i="1" kern="1200" baseline="0" dirty="0" smtClean="0">
                <a:solidFill>
                  <a:schemeClr val="tx1"/>
                </a:solidFill>
                <a:effectLst/>
                <a:latin typeface="+mn-lt"/>
                <a:ea typeface="+mn-ea"/>
                <a:cs typeface="+mn-cs"/>
              </a:rPr>
              <a:t>“ kako bi dodatno izbrisao podatke iz direktorijuma.</a:t>
            </a: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i="0" kern="1200" baseline="0" dirty="0" smtClean="0">
                <a:solidFill>
                  <a:schemeClr val="tx1"/>
                </a:solidFill>
                <a:effectLst/>
                <a:latin typeface="+mn-lt"/>
                <a:ea typeface="+mn-ea"/>
                <a:cs typeface="+mn-cs"/>
              </a:rPr>
              <a:t>Kompanija </a:t>
            </a:r>
            <a:r>
              <a:rPr lang="sr-Latn-RS" sz="1200" b="0" i="0" kern="1200" baseline="0" dirty="0" err="1" smtClean="0">
                <a:solidFill>
                  <a:schemeClr val="tx1"/>
                </a:solidFill>
                <a:effectLst/>
                <a:latin typeface="+mn-lt"/>
                <a:ea typeface="+mn-ea"/>
                <a:cs typeface="+mn-cs"/>
              </a:rPr>
              <a:t>Katalist</a:t>
            </a:r>
            <a:r>
              <a:rPr lang="sr-Latn-RS" sz="1200" b="0" i="0" kern="1200" baseline="0" dirty="0" smtClean="0">
                <a:solidFill>
                  <a:schemeClr val="tx1"/>
                </a:solidFill>
                <a:effectLst/>
                <a:latin typeface="+mn-lt"/>
                <a:ea typeface="+mn-ea"/>
                <a:cs typeface="+mn-cs"/>
              </a:rPr>
              <a:t> tvrdi da je </a:t>
            </a:r>
            <a:r>
              <a:rPr lang="sr-Latn-RS" sz="1200" b="0" i="0" kern="1200" baseline="0" dirty="0" err="1" smtClean="0">
                <a:solidFill>
                  <a:schemeClr val="tx1"/>
                </a:solidFill>
                <a:effectLst/>
                <a:latin typeface="+mn-lt"/>
                <a:ea typeface="+mn-ea"/>
                <a:cs typeface="+mn-cs"/>
              </a:rPr>
              <a:t>Mojzi</a:t>
            </a:r>
            <a:r>
              <a:rPr lang="sr-Latn-RS" sz="1200" b="0" i="0" kern="1200" baseline="0" dirty="0" smtClean="0">
                <a:solidFill>
                  <a:schemeClr val="tx1"/>
                </a:solidFill>
                <a:effectLst/>
                <a:latin typeface="+mn-lt"/>
                <a:ea typeface="+mn-ea"/>
                <a:cs typeface="+mn-cs"/>
              </a:rPr>
              <a:t> time uništio dokaze jer je izbrisao  istoriju svog </a:t>
            </a:r>
            <a:r>
              <a:rPr lang="sr-Latn-RS" sz="1200" b="0" i="0" kern="1200" baseline="0" dirty="0" err="1" smtClean="0">
                <a:solidFill>
                  <a:schemeClr val="tx1"/>
                </a:solidFill>
                <a:effectLst/>
                <a:latin typeface="+mn-lt"/>
                <a:ea typeface="+mn-ea"/>
                <a:cs typeface="+mn-cs"/>
              </a:rPr>
              <a:t>brauzera</a:t>
            </a:r>
            <a:r>
              <a:rPr lang="sr-Latn-RS" sz="1200" b="0" i="0" kern="1200" baseline="0" dirty="0" smtClean="0">
                <a:solidFill>
                  <a:schemeClr val="tx1"/>
                </a:solidFill>
                <a:effectLst/>
                <a:latin typeface="+mn-lt"/>
                <a:ea typeface="+mn-ea"/>
                <a:cs typeface="+mn-cs"/>
              </a:rPr>
              <a:t>. </a:t>
            </a:r>
            <a:r>
              <a:rPr lang="sr-Latn-RS" sz="1200" b="0" i="0" kern="1200" baseline="0" dirty="0" err="1" smtClean="0">
                <a:solidFill>
                  <a:schemeClr val="tx1"/>
                </a:solidFill>
                <a:effectLst/>
                <a:latin typeface="+mn-lt"/>
                <a:ea typeface="+mn-ea"/>
                <a:cs typeface="+mn-cs"/>
              </a:rPr>
              <a:t>Mojzi</a:t>
            </a:r>
            <a:r>
              <a:rPr lang="sr-Latn-RS" sz="1200" b="0" i="0" kern="1200" baseline="0" dirty="0" smtClean="0">
                <a:solidFill>
                  <a:schemeClr val="tx1"/>
                </a:solidFill>
                <a:effectLst/>
                <a:latin typeface="+mn-lt"/>
                <a:ea typeface="+mn-ea"/>
                <a:cs typeface="+mn-cs"/>
              </a:rPr>
              <a:t> je na to uzvratio da u nalogu za zaštitu podataka nije bilo precizirano da njegov računar treba da ostane u „zatečenom“ stanju – bez ikakvih izmena sve dok se ne izvrši presnimavanje podataka. Takođe je ukazao na to da je kompanija </a:t>
            </a:r>
            <a:r>
              <a:rPr lang="sr-Latn-RS" sz="1200" b="0" i="0" kern="1200" baseline="0" dirty="0" err="1" smtClean="0">
                <a:solidFill>
                  <a:schemeClr val="tx1"/>
                </a:solidFill>
                <a:effectLst/>
                <a:latin typeface="+mn-lt"/>
                <a:ea typeface="+mn-ea"/>
                <a:cs typeface="+mn-cs"/>
              </a:rPr>
              <a:t>Katalist</a:t>
            </a:r>
            <a:r>
              <a:rPr lang="sr-Latn-RS" sz="1200" b="0" i="0" kern="1200" baseline="0" dirty="0" smtClean="0">
                <a:solidFill>
                  <a:schemeClr val="tx1"/>
                </a:solidFill>
                <a:effectLst/>
                <a:latin typeface="+mn-lt"/>
                <a:ea typeface="+mn-ea"/>
                <a:cs typeface="+mn-cs"/>
              </a:rPr>
              <a:t> zainteresovana za kompanijske dokumente, a ne za  njegovo lično korišćenje kompjutera. Imao je, kako je rekao, veoma valjan razlog da izbriše istoriju svog </a:t>
            </a:r>
            <a:r>
              <a:rPr lang="sr-Latn-RS" sz="1200" b="0" i="0" kern="1200" baseline="0" dirty="0" err="1" smtClean="0">
                <a:solidFill>
                  <a:schemeClr val="tx1"/>
                </a:solidFill>
                <a:effectLst/>
                <a:latin typeface="+mn-lt"/>
                <a:ea typeface="+mn-ea"/>
                <a:cs typeface="+mn-cs"/>
              </a:rPr>
              <a:t>brauzera</a:t>
            </a:r>
            <a:r>
              <a:rPr lang="sr-Latn-RS" sz="1200" b="0" i="0" kern="1200" baseline="0" dirty="0" smtClean="0">
                <a:solidFill>
                  <a:schemeClr val="tx1"/>
                </a:solidFill>
                <a:effectLst/>
                <a:latin typeface="+mn-lt"/>
                <a:ea typeface="+mn-ea"/>
                <a:cs typeface="+mn-cs"/>
              </a:rPr>
              <a:t>, jer je shvatio da će sadržaj njegovog računara postati dostupan javnosti – što je razlog za koji je sud imao razumevanja i uvažio ga je kada je cenio implikacije naloga za zaštitu podataka.</a:t>
            </a: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i="0" kern="1200" baseline="0" dirty="0" smtClean="0">
                <a:solidFill>
                  <a:schemeClr val="tx1"/>
                </a:solidFill>
                <a:effectLst/>
                <a:latin typeface="+mn-lt"/>
                <a:ea typeface="+mn-ea"/>
                <a:cs typeface="+mn-cs"/>
              </a:rPr>
              <a:t>Sud je utvrdio da dokumenti koji su bili od presudnog značaja za parnicu nisu  pretrpeli štetu zbog </a:t>
            </a:r>
            <a:r>
              <a:rPr lang="sr-Latn-RS" sz="1200" b="0" i="0" kern="1200" baseline="0" dirty="0" err="1" smtClean="0">
                <a:solidFill>
                  <a:schemeClr val="tx1"/>
                </a:solidFill>
                <a:effectLst/>
                <a:latin typeface="+mn-lt"/>
                <a:ea typeface="+mn-ea"/>
                <a:cs typeface="+mn-cs"/>
              </a:rPr>
              <a:t>Mojzijevog</a:t>
            </a:r>
            <a:r>
              <a:rPr lang="sr-Latn-RS" sz="1200" b="0" i="0" kern="1200" baseline="0" dirty="0" smtClean="0">
                <a:solidFill>
                  <a:schemeClr val="tx1"/>
                </a:solidFill>
                <a:effectLst/>
                <a:latin typeface="+mn-lt"/>
                <a:ea typeface="+mn-ea"/>
                <a:cs typeface="+mn-cs"/>
              </a:rPr>
              <a:t> postupka. Oni su dostupni preko </a:t>
            </a:r>
            <a:r>
              <a:rPr lang="sr-Latn-RS" sz="1200" b="0" i="0" kern="1200" baseline="0" dirty="0" err="1" smtClean="0">
                <a:solidFill>
                  <a:schemeClr val="tx1"/>
                </a:solidFill>
                <a:effectLst/>
                <a:latin typeface="+mn-lt"/>
                <a:ea typeface="+mn-ea"/>
                <a:cs typeface="+mn-cs"/>
              </a:rPr>
              <a:t>Dropbox</a:t>
            </a:r>
            <a:r>
              <a:rPr lang="sr-Latn-RS" sz="1200" b="0" i="0" kern="1200" baseline="0" dirty="0" smtClean="0">
                <a:solidFill>
                  <a:schemeClr val="tx1"/>
                </a:solidFill>
                <a:effectLst/>
                <a:latin typeface="+mn-lt"/>
                <a:ea typeface="+mn-ea"/>
                <a:cs typeface="+mn-cs"/>
              </a:rPr>
              <a:t> naloga a </a:t>
            </a:r>
            <a:r>
              <a:rPr lang="sr-Latn-RS" sz="1200" b="0" i="0" kern="1200" baseline="0" dirty="0" err="1" smtClean="0">
                <a:solidFill>
                  <a:schemeClr val="tx1"/>
                </a:solidFill>
                <a:effectLst/>
                <a:latin typeface="+mn-lt"/>
                <a:ea typeface="+mn-ea"/>
                <a:cs typeface="+mn-cs"/>
              </a:rPr>
              <a:t>forenzički</a:t>
            </a:r>
            <a:r>
              <a:rPr lang="sr-Latn-RS" sz="1200" b="0" i="0" kern="1200" baseline="0" dirty="0" smtClean="0">
                <a:solidFill>
                  <a:schemeClr val="tx1"/>
                </a:solidFill>
                <a:effectLst/>
                <a:latin typeface="+mn-lt"/>
                <a:ea typeface="+mn-ea"/>
                <a:cs typeface="+mn-cs"/>
              </a:rPr>
              <a:t> analitičari nisu </a:t>
            </a:r>
            <a:r>
              <a:rPr lang="sr-Latn-RS" sz="1200" b="0" i="0" kern="1200" baseline="0" dirty="0" err="1" smtClean="0">
                <a:solidFill>
                  <a:schemeClr val="tx1"/>
                </a:solidFill>
                <a:effectLst/>
                <a:latin typeface="+mn-lt"/>
                <a:ea typeface="+mn-ea"/>
                <a:cs typeface="+mn-cs"/>
              </a:rPr>
              <a:t>ustanovili</a:t>
            </a:r>
            <a:r>
              <a:rPr lang="sr-Latn-RS" sz="1200" b="0" i="0" kern="1200" baseline="0" dirty="0" smtClean="0">
                <a:solidFill>
                  <a:schemeClr val="tx1"/>
                </a:solidFill>
                <a:effectLst/>
                <a:latin typeface="+mn-lt"/>
                <a:ea typeface="+mn-ea"/>
                <a:cs typeface="+mn-cs"/>
              </a:rPr>
              <a:t> da je </a:t>
            </a:r>
            <a:r>
              <a:rPr lang="sr-Latn-RS" sz="1200" b="0" i="0" kern="1200" baseline="0" dirty="0" err="1" smtClean="0">
                <a:solidFill>
                  <a:schemeClr val="tx1"/>
                </a:solidFill>
                <a:effectLst/>
                <a:latin typeface="+mn-lt"/>
                <a:ea typeface="+mn-ea"/>
                <a:cs typeface="+mn-cs"/>
              </a:rPr>
              <a:t>Mojzi</a:t>
            </a:r>
            <a:r>
              <a:rPr lang="sr-Latn-RS" sz="1200" b="0" i="0" kern="1200" baseline="0" dirty="0" smtClean="0">
                <a:solidFill>
                  <a:schemeClr val="tx1"/>
                </a:solidFill>
                <a:effectLst/>
                <a:latin typeface="+mn-lt"/>
                <a:ea typeface="+mn-ea"/>
                <a:cs typeface="+mn-cs"/>
              </a:rPr>
              <a:t> ikada prebacio ijedan dokument na svoj lični </a:t>
            </a:r>
            <a:r>
              <a:rPr lang="sr-Latn-RS" sz="1200" b="0" i="0" kern="1200" baseline="0" dirty="0" err="1" smtClean="0">
                <a:solidFill>
                  <a:schemeClr val="tx1"/>
                </a:solidFill>
                <a:effectLst/>
                <a:latin typeface="+mn-lt"/>
                <a:ea typeface="+mn-ea"/>
                <a:cs typeface="+mn-cs"/>
              </a:rPr>
              <a:t>Dropbox</a:t>
            </a:r>
            <a:r>
              <a:rPr lang="sr-Latn-RS" sz="1200" b="0" i="0" kern="1200" baseline="0" dirty="0" smtClean="0">
                <a:solidFill>
                  <a:schemeClr val="tx1"/>
                </a:solidFill>
                <a:effectLst/>
                <a:latin typeface="+mn-lt"/>
                <a:ea typeface="+mn-ea"/>
                <a:cs typeface="+mn-cs"/>
              </a:rPr>
              <a:t> nalog. Pored toga, </a:t>
            </a:r>
            <a:r>
              <a:rPr lang="sr-Latn-RS" sz="1200" b="0" i="0" kern="1200" baseline="0" dirty="0" err="1" smtClean="0">
                <a:solidFill>
                  <a:schemeClr val="tx1"/>
                </a:solidFill>
                <a:effectLst/>
                <a:latin typeface="+mn-lt"/>
                <a:ea typeface="+mn-ea"/>
                <a:cs typeface="+mn-cs"/>
              </a:rPr>
              <a:t>ustanovili</a:t>
            </a:r>
            <a:r>
              <a:rPr lang="sr-Latn-RS" sz="1200" b="0" i="0" kern="1200" baseline="0" dirty="0" smtClean="0">
                <a:solidFill>
                  <a:schemeClr val="tx1"/>
                </a:solidFill>
                <a:effectLst/>
                <a:latin typeface="+mn-lt"/>
                <a:ea typeface="+mn-ea"/>
                <a:cs typeface="+mn-cs"/>
              </a:rPr>
              <a:t> su da je poslednji datum kada je on pristupio svom nalogu hronološki bio pre nego što je pristupio radu na spornim dokumentima.</a:t>
            </a: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b="0" i="1" kern="120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________________________________________________________________________________________________________________</a:t>
            </a: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kern="120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Na </a:t>
            </a:r>
            <a:r>
              <a:rPr lang="sr-Latn-RS" sz="1200" kern="1200" dirty="0" smtClean="0">
                <a:solidFill>
                  <a:schemeClr val="tx1"/>
                </a:solidFill>
                <a:effectLst/>
                <a:latin typeface="+mn-lt"/>
                <a:ea typeface="+mn-ea"/>
                <a:cs typeface="+mn-cs"/>
              </a:rPr>
              <a:t>slajdu je prikazan jedan zanimljiv slučaj pojedinca koji je prekršio nalog za zaštitu izdat u vezi sa digitalnim dokazima. Predavač treba da naglasi da je nalog za zaštitu podataka izdat u vezi sa parničnim postupkom, što znači da on nije ekvivalentan izdavanju naredbe prema članu 16. Budimpeštanske konvencije. Međutim, načelo utvrđeno u ovom predmetu može se koristiti da bi se objasnilo kako Budimpeštanska konvencija dozvoljava zaštitu samo u vezi sa konkretnim računarskim podacima – i ne mora nužno dozvoliti da se izađe u susret zahtevu za zaštitu bilo koje </a:t>
            </a:r>
            <a:r>
              <a:rPr lang="sr-Latn-RS" sz="1200" kern="1200" dirty="0" err="1" smtClean="0">
                <a:solidFill>
                  <a:schemeClr val="tx1"/>
                </a:solidFill>
                <a:effectLst/>
                <a:latin typeface="+mn-lt"/>
                <a:ea typeface="+mn-ea"/>
                <a:cs typeface="+mn-cs"/>
              </a:rPr>
              <a:t>neprecizirane</a:t>
            </a:r>
            <a:r>
              <a:rPr lang="sr-Latn-RS" sz="1200" kern="1200" dirty="0" smtClean="0">
                <a:solidFill>
                  <a:schemeClr val="tx1"/>
                </a:solidFill>
                <a:effectLst/>
                <a:latin typeface="+mn-lt"/>
                <a:ea typeface="+mn-ea"/>
                <a:cs typeface="+mn-cs"/>
              </a:rPr>
              <a:t> količine podataka.</a:t>
            </a:r>
            <a:endParaRPr lang="en-US" sz="1200" kern="1200" dirty="0" smtClean="0">
              <a:solidFill>
                <a:schemeClr val="tx1"/>
              </a:solidFill>
              <a:effectLst/>
              <a:latin typeface="+mn-lt"/>
              <a:ea typeface="+mn-ea"/>
              <a:cs typeface="+mn-cs"/>
            </a:endParaRPr>
          </a:p>
          <a:p>
            <a:pPr indent="457200"/>
            <a:endParaRPr lang="x-none"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16</a:t>
            </a:fld>
            <a:endParaRPr lang="en-US" altLang="en-US"/>
          </a:p>
        </p:txBody>
      </p:sp>
    </p:spTree>
    <p:extLst>
      <p:ext uri="{BB962C8B-B14F-4D97-AF65-F5344CB8AC3E}">
        <p14:creationId xmlns:p14="http://schemas.microsoft.com/office/powerpoint/2010/main" val="32564986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16. Budimpeštanske konvencije sa jednim naglašenim elementom („da narede ili na sličan način postignu”).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slajdu su posebno pobrojana moguća sredstva kojima se može sprovesti hitna zaštita sačuvanih računarskih podataka. Budimpeštanska konvencija je fleksibilna i omogućuje stranama </a:t>
            </a:r>
            <a:r>
              <a:rPr lang="sr-Latn-RS" sz="1200" kern="1200" dirty="0" err="1" smtClean="0">
                <a:solidFill>
                  <a:schemeClr val="tx1"/>
                </a:solidFill>
                <a:effectLst/>
                <a:latin typeface="+mn-lt"/>
                <a:ea typeface="+mn-ea"/>
                <a:cs typeface="+mn-cs"/>
              </a:rPr>
              <a:t>ugovornicama</a:t>
            </a:r>
            <a:r>
              <a:rPr lang="sr-Latn-RS" sz="1200" kern="1200" dirty="0" smtClean="0">
                <a:solidFill>
                  <a:schemeClr val="tx1"/>
                </a:solidFill>
                <a:effectLst/>
                <a:latin typeface="+mn-lt"/>
                <a:ea typeface="+mn-ea"/>
                <a:cs typeface="+mn-cs"/>
              </a:rPr>
              <a:t> da u svom unutrašnjem pravu utvrde sredstva pomoću kojih može biti ostvareno ovlašćenje za hitnu zaštitu sačuvanih računarskih podataka.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6441652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16. Budimpeštanske konvencije sa jednim naglašenim elementom („hitnu zaštitu”).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Hitna zaštita je jedno od ključnih procesnih ovlašćenja u stvarima koje se odnose na elektronske dokaze. S obzirom na nepostojanost računarskih podataka i lakoću s kojom oni mogu biti izbrisani, modifikovani ili izmenjeni, kao i s obzirom na činjenicu da mnogi davaoci usluga i lica ne zadržavaju računarske podatke duže vreme, neophodno je da postoji procesno ovlašćenje koje će omogućiti da se oni hitno zaštite. Korišćenje tog ovlašćenja štiti od brisanja menjanja ili modifikovanja računarskih podataka ili menjanja njihovog stanja ili kvaliteta na neki drugi način.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11682525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16. Budimpeštanske konvencije sa jednim naglašenim elementom („određenih računarskih podataka, uključujući tu i podatke o saobraćaju”).</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Ovlašćenje da se naredi ili da se na sličan način postigne hitna zaštita podataka nije ekvivalentno pojmu zadržavanja podataka pa je stoga neophodno da nadležni organ koji naređuje ili na sličan način postiže hitnu zaštitu sačuvanih računarskih podataka ima pravo da uradi to isto samo u odnosu na određene podatke, a ne da uopšteno nametne obavezu licima da zadrže neodređenu količinu podataka.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373600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Ova sesija će biti podeljena na četiri dela.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prvom delu sesije </a:t>
            </a:r>
            <a:r>
              <a:rPr lang="sr-Latn-RS" sz="1200" kern="1200" dirty="0" err="1" smtClean="0">
                <a:solidFill>
                  <a:schemeClr val="tx1"/>
                </a:solidFill>
                <a:effectLst/>
                <a:latin typeface="+mn-lt"/>
                <a:ea typeface="+mn-ea"/>
                <a:cs typeface="+mn-cs"/>
              </a:rPr>
              <a:t>pozabavićemo</a:t>
            </a:r>
            <a:r>
              <a:rPr lang="sr-Latn-RS" sz="1200" kern="1200" dirty="0" smtClean="0">
                <a:solidFill>
                  <a:schemeClr val="tx1"/>
                </a:solidFill>
                <a:effectLst/>
                <a:latin typeface="+mn-lt"/>
                <a:ea typeface="+mn-ea"/>
                <a:cs typeface="+mn-cs"/>
              </a:rPr>
              <a:t> se oblašću primene procesnih odredaba kako je to utvrđeno u članu 14.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drugom delu sesije bavićemo se uslovima i ograničenjima koja su potrebna u vezi sa izvršavanjem procesnih odredaba kako je to utvrđeno članom 15.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Treći deo sesije bavi se procesnim odredbama u vezi sa hitnom zaštitom sačuvanih računarskih podataka i hitnom zaštitom i delimičnim otkrivanjem podataka o saobraćaju kako je to utvrđeno u članovima 16. i 17.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Tokom četvrtog dela sesije bavićemo se procesnim odredbama u vezi sa izdavanjem naredbe prema članu 18. Budimpeštanske konvencije. </a:t>
            </a: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a:t>
            </a:fld>
            <a:endParaRPr lang="en-GB"/>
          </a:p>
        </p:txBody>
      </p:sp>
    </p:spTree>
    <p:extLst>
      <p:ext uri="{BB962C8B-B14F-4D97-AF65-F5344CB8AC3E}">
        <p14:creationId xmlns:p14="http://schemas.microsoft.com/office/powerpoint/2010/main" val="3009816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16. Budimpeštanske konvencije sa jednim naglašenim elementom („sačuvani preko računarskog sistema”).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To procesno ovlašćenje ne može se primeniti da bi se obavezalo bilo koje lice da čuva podatke koji već ne postoje, niti su sačuvani preko računarskog sistema. I po ovome se to razlikuje od obaveze da se zadrže podaci koja se može primeniti i na podatke koji ne postoje.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9014597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16. Budimpeštanske konvencije sa jednim naglašenim elementom („osnova da se veruje da su računarski podaci naročito podložni gubitku ili izmeni”</a:t>
            </a:r>
            <a:r>
              <a:rPr lang="sr-Latn-RS" sz="1200" b="1" kern="1200" dirty="0" smtClean="0">
                <a:solidFill>
                  <a:schemeClr val="tx1"/>
                </a:solidFill>
                <a:effectLst/>
                <a:latin typeface="+mn-lt"/>
                <a:ea typeface="+mn-ea"/>
                <a:cs typeface="+mn-cs"/>
              </a:rPr>
              <a:t>)</a:t>
            </a:r>
            <a:r>
              <a:rPr lang="sr-Latn-R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za taj naglašeni element.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nekim jurisdikcijama se od policijskih službenika traži da uvere nadležne organe da su sačuvani računarski podaci čija se hitna zaštita traži podložni gubitku ili izmeni. To obuhvata kako osetljivost na namerni gubitak/menjanje računarskih podataka, tako i na nenamerni gubitak/menjanje koje može da bude posledica </a:t>
            </a:r>
            <a:r>
              <a:rPr lang="sr-Latn-RS" sz="1200" kern="1200" dirty="0" err="1" smtClean="0">
                <a:solidFill>
                  <a:schemeClr val="tx1"/>
                </a:solidFill>
                <a:effectLst/>
                <a:latin typeface="+mn-lt"/>
                <a:ea typeface="+mn-ea"/>
                <a:cs typeface="+mn-cs"/>
              </a:rPr>
              <a:t>nebezbednog</a:t>
            </a:r>
            <a:r>
              <a:rPr lang="sr-Latn-RS" sz="1200" kern="1200" dirty="0" smtClean="0">
                <a:solidFill>
                  <a:schemeClr val="tx1"/>
                </a:solidFill>
                <a:effectLst/>
                <a:latin typeface="+mn-lt"/>
                <a:ea typeface="+mn-ea"/>
                <a:cs typeface="+mn-cs"/>
              </a:rPr>
              <a:t> čuvanja računarskih podataka.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0826079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16. Budimpeštanske konvencije sa jednim naglašenim elementom („poseduje ili kontroliše”).</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Nadležni organ može samo da naredi licu da zaštiti sačuvane računarske podatke onda kada su ti određeni računarski podaci ili u posedu ili pod kontrolom tog lica. Na ovom slajdu pravi se razlika između posedovanja (tj. fizičkog posedovanja) i kontrole (tj. slobodne kontrole nad podacima, iako oni možda nisu u fizičkom posedu).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39929079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16. Budimpeštanske konvencije sa jednim naglašenim elementom („neophodan vremenski period, a najviše do 90 dana... da zahtevaju njihovo razotkrivanje... može da se ponavlja”).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Važno je shvatiti da je zaštita privremeno ovlašćenje; njome se ne omogućuje policijskim službenicima da licima narede da podatke čuvaju </a:t>
            </a:r>
            <a:r>
              <a:rPr lang="sr-Latn-RS" sz="1200" kern="1200" dirty="0" err="1" smtClean="0">
                <a:solidFill>
                  <a:schemeClr val="tx1"/>
                </a:solidFill>
                <a:effectLst/>
                <a:latin typeface="+mn-lt"/>
                <a:ea typeface="+mn-ea"/>
                <a:cs typeface="+mn-cs"/>
              </a:rPr>
              <a:t>neoročeno</a:t>
            </a:r>
            <a:r>
              <a:rPr lang="sr-Latn-RS" sz="1200" kern="1200" dirty="0" smtClean="0">
                <a:solidFill>
                  <a:schemeClr val="tx1"/>
                </a:solidFill>
                <a:effectLst/>
                <a:latin typeface="+mn-lt"/>
                <a:ea typeface="+mn-ea"/>
                <a:cs typeface="+mn-cs"/>
              </a:rPr>
              <a:t>. Reč je o meri koja je samo privremena, da se ne bi ometalo ostvarivanje drugih procesnih ovlašćenja, konkretno predočavanje računarskih podataka ili pretraživanje i zaplena računarskih podataka. Budimpeštanska konvencija zahteva da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obezbede maksimalni rok od 90 dana u okviru koga može biti naređeno očuvanje podataka, dok konkretan rok u datom slučaju mora biti preciziran u nalogu za zaštitu.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8339910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Na levoj strani slajda prikazan je tekst člana 16. Budimpeštanske konvencije sa jednim naglašenim elementom („zadrži u tajnosti pokretanje”).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Naročito je važno da lice na koje se odnosi nalog za zaštitu zadrži u tajnosti pokretanje te mere zaštite jer bi inače sama mera mogla biti </a:t>
            </a:r>
            <a:r>
              <a:rPr lang="sr-Latn-RS" sz="1200" kern="1200" dirty="0" err="1" smtClean="0">
                <a:solidFill>
                  <a:schemeClr val="tx1"/>
                </a:solidFill>
                <a:effectLst/>
                <a:latin typeface="+mn-lt"/>
                <a:ea typeface="+mn-ea"/>
                <a:cs typeface="+mn-cs"/>
              </a:rPr>
              <a:t>ometena</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12743227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slajdu je prikazana mapa komunikacije koja je počela u </a:t>
            </a:r>
            <a:r>
              <a:rPr lang="sr-Latn-RS" sz="1200" kern="1200" dirty="0" err="1" smtClean="0">
                <a:solidFill>
                  <a:schemeClr val="tx1"/>
                </a:solidFill>
                <a:effectLst/>
                <a:latin typeface="+mn-lt"/>
                <a:ea typeface="+mn-ea"/>
                <a:cs typeface="+mn-cs"/>
              </a:rPr>
              <a:t>Gvadalahari</a:t>
            </a:r>
            <a:r>
              <a:rPr lang="sr-Latn-RS" sz="1200" kern="1200" dirty="0" smtClean="0">
                <a:solidFill>
                  <a:schemeClr val="tx1"/>
                </a:solidFill>
                <a:effectLst/>
                <a:latin typeface="+mn-lt"/>
                <a:ea typeface="+mn-ea"/>
                <a:cs typeface="+mn-cs"/>
              </a:rPr>
              <a:t>, u Meksiku, a završila se u Moskvi, u Rusiji. Na slici je prikazana putanja komunikacije kroz nekoliko zemalja i preko različitih davalaca usluga. Važan deo istrage u kojoj se radi o elektronskim dokazima jeste neodložna identifikacija svih davalaca usluga koji su učestvovali u prenosu komunikacije. Razlog je u tome što mnogi davaoci usluga ne čuvaju podatke, tako da istraga može biti </a:t>
            </a:r>
            <a:r>
              <a:rPr lang="sr-Latn-RS" sz="1200" kern="1200" dirty="0" err="1" smtClean="0">
                <a:solidFill>
                  <a:schemeClr val="tx1"/>
                </a:solidFill>
                <a:effectLst/>
                <a:latin typeface="+mn-lt"/>
                <a:ea typeface="+mn-ea"/>
                <a:cs typeface="+mn-cs"/>
              </a:rPr>
              <a:t>ometena</a:t>
            </a:r>
            <a:r>
              <a:rPr lang="sr-Latn-RS" sz="1200" kern="1200" dirty="0" smtClean="0">
                <a:solidFill>
                  <a:schemeClr val="tx1"/>
                </a:solidFill>
                <a:effectLst/>
                <a:latin typeface="+mn-lt"/>
                <a:ea typeface="+mn-ea"/>
                <a:cs typeface="+mn-cs"/>
              </a:rPr>
              <a:t> ako ti davaoci usluga nisu identifikovani da bi se sačuvali relevantni podaci.</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69395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17. Budimpeštanske konvencije sa jednim naglašenim elementom („bez obzira da li je u prenosu poruke učestvovao jedan ili više davalaca usluga”).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dela.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Pošto obično postoji više od jednog davaoca usluge u lancu prenosa komunikacije, organima reda je teško da identifikuju svakog davaoca usluge koji je učestvovao u lancu prenosa da bi mogli da ostvare ostala ovlašćenja (uključujući izdavanje naredaba za predočavanje podataka; pretraživanje i zaplenu) koja se odnose na svakog davaoca usluga. Zato član 18. Budimpeštanske konvencije predviđa zakonsko ovlašćenje nadležnih organa da traže da se delimično otkriju podaci o saobraćaju kako bi se mogli identifikovati davaoci usluga koji su učestvovali u tom lancu prenosa.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slajdu su takođe naznačeni različiti načini na koje se mogu uručiti nalozi većem broju davalaca usluga (na primer zasebni nalozi za svakog narednog davaoca usluge koji bude identifikovan kao učesnik u tom lancu prenosa; jedan nalog čiji se primerak uručuje jedan za drugim kako se koji davalac usluga identifikuje ili jedan nalog koji se uručuje pojedinačnom davaocu usluge i kojim se on obavezuje da obavesti narednog davaoca usluge u lancu prenosa).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31515486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17. Budimpeštanske konvencije sa jednim naglašenim elementom („hitno da otkriju količinu podataka o saobraćaju koja je dovoljna za identifikaciju davaoca usluga i putanje”).</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desnom slajdu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Važno je da lice na koje se odnosi naredba za delimično otkrivanje podataka o saobraćaju bude ovlašćeno da otkrije dovoljno podataka o saobraćaju da je na osnovu njih mogućno identifikovati ostale davaoce usluga koji su bili uključeni u prenos komunikacije. Bez tog ovlašćenja bio bi zaista veliki izazov da se identifikuju ostali davaoci usluga koji su bili uključeni u tu komunikaciju i da se u skladu s tim realizuju odgovarajuća ovlašćenja.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1917748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	</a:t>
            </a:r>
            <a:r>
              <a:rPr lang="sr-Latn-RS" sz="1200" kern="1200" dirty="0" smtClean="0">
                <a:solidFill>
                  <a:schemeClr val="tx1"/>
                </a:solidFill>
                <a:effectLst/>
                <a:latin typeface="+mn-lt"/>
                <a:ea typeface="+mn-ea"/>
                <a:cs typeface="+mn-cs"/>
              </a:rPr>
              <a:t>Na ovoj završnoj grupi slajdova razmotrićemo procesno ovlašćenje izdavanja naredbe kako je utvrđeno u članu 18. Budimpeštanske konvencije.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28</a:t>
            </a:fld>
            <a:endParaRPr lang="en-GB"/>
          </a:p>
        </p:txBody>
      </p:sp>
    </p:spTree>
    <p:extLst>
      <p:ext uri="{BB962C8B-B14F-4D97-AF65-F5344CB8AC3E}">
        <p14:creationId xmlns:p14="http://schemas.microsoft.com/office/powerpoint/2010/main" val="12176550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Član 18. je takođe veoma zanimljiv. Prema toj odredbi svaka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mora da donese zakonodavne mere kako bi </a:t>
            </a:r>
            <a:r>
              <a:rPr lang="sr-Latn-RS" sz="1200" kern="1200" dirty="0" err="1" smtClean="0">
                <a:solidFill>
                  <a:schemeClr val="tx1"/>
                </a:solidFill>
                <a:effectLst/>
                <a:latin typeface="+mn-lt"/>
                <a:ea typeface="+mn-ea"/>
                <a:cs typeface="+mn-cs"/>
              </a:rPr>
              <a:t>ovlastila</a:t>
            </a:r>
            <a:r>
              <a:rPr lang="sr-Latn-RS" sz="1200" kern="1200" dirty="0" smtClean="0">
                <a:solidFill>
                  <a:schemeClr val="tx1"/>
                </a:solidFill>
                <a:effectLst/>
                <a:latin typeface="+mn-lt"/>
                <a:ea typeface="+mn-ea"/>
                <a:cs typeface="+mn-cs"/>
              </a:rPr>
              <a:t> svoje nadležne organe (organe za sprovođenje reda i zakona –</a:t>
            </a:r>
            <a:r>
              <a:rPr lang="sr-Latn-RS" sz="1200" i="1" kern="1200" dirty="0" smtClean="0">
                <a:solidFill>
                  <a:schemeClr val="tx1"/>
                </a:solidFill>
                <a:effectLst/>
                <a:latin typeface="+mn-lt"/>
                <a:ea typeface="+mn-ea"/>
                <a:cs typeface="+mn-cs"/>
              </a:rPr>
              <a:t> LEA</a:t>
            </a:r>
            <a:r>
              <a:rPr lang="sr-Latn-RS" sz="1200" kern="1200" dirty="0" smtClean="0">
                <a:solidFill>
                  <a:schemeClr val="tx1"/>
                </a:solidFill>
                <a:effectLst/>
                <a:latin typeface="+mn-lt"/>
                <a:ea typeface="+mn-ea"/>
                <a:cs typeface="+mn-cs"/>
              </a:rPr>
              <a:t>) da mogu „izdati naredbu”. Tu naredbu mogu izdati službe organa reda građanima i davaocima internet usluga kako bi oni nadležnim organima predali podatke sačuvane u računarskom sistemu za koji snose odgovornost, ili da im predaju podatke o pretplatnicima.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Prema Konvenciji, u naredbi o kojoj je reč mora biti precizno navedena priroda i obim traženih podataka; potpuno je jasno da podaci koji se traže u istrazi moraju biti prethodno utvrđeni, što znači da su zabranjene „pecaroške ekspedicije”. Svrha tog pravnog ograničenja jeste da se nametne važna mera zaštite ljudskih prava i sloboda u ostvarivanju tih istražnih ovlašćenja pripadnika organa reda; time se obezbeđuje da pretraživanje i zaplena informacija budu ograničeni samo na one informacije koje su neposredno vezane za predmet o kome se istraga vodi. To ograničenje je važnije od sličnih ograničenja kojima su podvrgnuti pretraživanje i zaplena u stvarnom svetu, gde te operacije uglavnom moraju imati ograničenu praktičnu primenu i obim. Da je u digitalnom svetu dopušten pristup svim informacijama koje se nalaze na nekom komadu hardvera, time  bi se dozvolio pristup i onim informacijama koje nemaju nikakve veze s krivičnim delom koje je predmet istrage i (na primer u slučaju </a:t>
            </a:r>
            <a:r>
              <a:rPr lang="sr-Latn-RS" sz="1200" kern="1200" dirty="0" err="1" smtClean="0">
                <a:solidFill>
                  <a:schemeClr val="tx1"/>
                </a:solidFill>
                <a:effectLst/>
                <a:latin typeface="+mn-lt"/>
                <a:ea typeface="+mn-ea"/>
                <a:cs typeface="+mn-cs"/>
              </a:rPr>
              <a:t>imejl</a:t>
            </a:r>
            <a:r>
              <a:rPr lang="sr-Latn-RS" sz="1200" kern="1200" dirty="0" smtClean="0">
                <a:solidFill>
                  <a:schemeClr val="tx1"/>
                </a:solidFill>
                <a:effectLst/>
                <a:latin typeface="+mn-lt"/>
                <a:ea typeface="+mn-ea"/>
                <a:cs typeface="+mn-cs"/>
              </a:rPr>
              <a:t> komunikacije) obuhvataju i treća lica.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Kao što je već pomenuto, član 16. može da stvori obavezu za davaoca usluge da štiti računarske podatke. </a:t>
            </a:r>
            <a:r>
              <a:rPr lang="es-CL" sz="1200" kern="1200" dirty="0" smtClean="0">
                <a:solidFill>
                  <a:schemeClr val="tx1"/>
                </a:solidFill>
                <a:effectLst/>
                <a:latin typeface="+mn-lt"/>
                <a:ea typeface="+mn-ea"/>
                <a:cs typeface="+mn-cs"/>
              </a:rPr>
              <a:t>Č</a:t>
            </a:r>
            <a:r>
              <a:rPr lang="sr-Latn-RS" sz="1200" kern="1200" dirty="0" smtClean="0">
                <a:solidFill>
                  <a:schemeClr val="tx1"/>
                </a:solidFill>
                <a:effectLst/>
                <a:latin typeface="+mn-lt"/>
                <a:ea typeface="+mn-ea"/>
                <a:cs typeface="+mn-cs"/>
              </a:rPr>
              <a:t>lan 17. dopušta da se službama organa reda otkriju samo podaci o saobraćaju.  Mogućnost da se organima reda predoči bilo koja druga vrsta informacija sačuvanih u digitalnom medijumu uređena je članom 18, </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prema</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kojem</a:t>
            </a:r>
            <a:r>
              <a:rPr lang="es-CL" sz="1200" kern="1200" dirty="0" smtClean="0">
                <a:solidFill>
                  <a:schemeClr val="tx1"/>
                </a:solidFill>
                <a:effectLst/>
                <a:latin typeface="+mn-lt"/>
                <a:ea typeface="+mn-ea"/>
                <a:cs typeface="+mn-cs"/>
              </a:rPr>
              <a:t> se te </a:t>
            </a:r>
            <a:r>
              <a:rPr lang="es-CL" sz="1200" kern="1200" dirty="0" err="1" smtClean="0">
                <a:solidFill>
                  <a:schemeClr val="tx1"/>
                </a:solidFill>
                <a:effectLst/>
                <a:latin typeface="+mn-lt"/>
                <a:ea typeface="+mn-ea"/>
                <a:cs typeface="+mn-cs"/>
              </a:rPr>
              <a:t>informacije</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mogu</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predočiti</a:t>
            </a:r>
            <a:r>
              <a:rPr lang="es-CL"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na osnovu naredbe za predočavanje podataka izdate u skladu sa članom 16. ili bez takve naredbe.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65086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sz="1200" dirty="0" smtClean="0"/>
              <a:t>	</a:t>
            </a:r>
            <a:r>
              <a:rPr lang="sr-Latn-RS" sz="1200" kern="1200" dirty="0" smtClean="0">
                <a:solidFill>
                  <a:schemeClr val="tx1"/>
                </a:solidFill>
                <a:effectLst/>
                <a:latin typeface="+mn-lt"/>
                <a:ea typeface="+mn-ea"/>
                <a:cs typeface="+mn-cs"/>
              </a:rPr>
              <a:t>Svrha sesije jeste da se polaznicima omogući da sveobuhvatno shvate članove 14–18. Budimpeštanske konvencije.</a:t>
            </a: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a:t>
            </a:fld>
            <a:endParaRPr lang="en-GB"/>
          </a:p>
        </p:txBody>
      </p:sp>
    </p:spTree>
    <p:extLst>
      <p:ext uri="{BB962C8B-B14F-4D97-AF65-F5344CB8AC3E}">
        <p14:creationId xmlns:p14="http://schemas.microsoft.com/office/powerpoint/2010/main" val="170310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(Tekst na slici)</a:t>
            </a:r>
            <a:r>
              <a:rPr lang="sr-Latn-RS" sz="1200" kern="1200" dirty="0" smtClean="0">
                <a:solidFill>
                  <a:schemeClr val="tx1"/>
                </a:solidFill>
                <a:effectLst/>
                <a:latin typeface="+mn-lt"/>
                <a:ea typeface="+mn-ea"/>
                <a:cs typeface="+mn-cs"/>
              </a:rPr>
              <a:t>	</a:t>
            </a:r>
            <a:endParaRPr lang="sr-Latn-RS" sz="1200" kern="120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kern="120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1" kern="1200" dirty="0" smtClean="0">
                <a:solidFill>
                  <a:schemeClr val="tx1"/>
                </a:solidFill>
                <a:effectLst/>
                <a:latin typeface="+mn-lt"/>
                <a:ea typeface="+mn-ea"/>
                <a:cs typeface="+mn-cs"/>
              </a:rPr>
              <a:t>Potvrda novčane kazne izrečene kompaniji </a:t>
            </a:r>
            <a:r>
              <a:rPr lang="sr-Latn-RS" sz="1200" b="1" kern="1200" dirty="0" err="1" smtClean="0">
                <a:solidFill>
                  <a:schemeClr val="tx1"/>
                </a:solidFill>
                <a:effectLst/>
                <a:latin typeface="+mn-lt"/>
                <a:ea typeface="+mn-ea"/>
                <a:cs typeface="+mn-cs"/>
              </a:rPr>
              <a:t>Yahoo</a:t>
            </a:r>
            <a:r>
              <a:rPr lang="sr-Latn-RS" sz="1200" b="1" kern="1200" dirty="0" smtClean="0">
                <a:solidFill>
                  <a:schemeClr val="tx1"/>
                </a:solidFill>
                <a:effectLst/>
                <a:latin typeface="+mn-lt"/>
                <a:ea typeface="+mn-ea"/>
                <a:cs typeface="+mn-cs"/>
              </a:rPr>
              <a:t> zbog toga što je dobila da sarađuje sa belgijskom policijom</a:t>
            </a: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b="1" kern="120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kern="1200" dirty="0" smtClean="0">
                <a:solidFill>
                  <a:schemeClr val="tx1"/>
                </a:solidFill>
                <a:effectLst/>
                <a:latin typeface="+mn-lt"/>
                <a:ea typeface="+mn-ea"/>
                <a:cs typeface="+mn-cs"/>
              </a:rPr>
              <a:t>Sreda, 2.</a:t>
            </a:r>
            <a:r>
              <a:rPr lang="sr-Latn-RS" sz="1200" b="0" kern="1200" baseline="0" dirty="0" smtClean="0">
                <a:solidFill>
                  <a:schemeClr val="tx1"/>
                </a:solidFill>
                <a:effectLst/>
                <a:latin typeface="+mn-lt"/>
                <a:ea typeface="+mn-ea"/>
                <a:cs typeface="+mn-cs"/>
              </a:rPr>
              <a:t> decembar 2015.</a:t>
            </a: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b="0" kern="1200" baseline="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Američka kompanija </a:t>
            </a:r>
            <a:r>
              <a:rPr lang="sr-Latn-RS" sz="1200" b="0" kern="1200" baseline="0" dirty="0" err="1" smtClean="0">
                <a:solidFill>
                  <a:schemeClr val="tx1"/>
                </a:solidFill>
                <a:effectLst/>
                <a:latin typeface="+mn-lt"/>
                <a:ea typeface="+mn-ea"/>
                <a:cs typeface="+mn-cs"/>
              </a:rPr>
              <a:t>Yahoo</a:t>
            </a:r>
            <a:r>
              <a:rPr lang="sr-Latn-RS" sz="1200" b="0" kern="1200" baseline="0" dirty="0" smtClean="0">
                <a:solidFill>
                  <a:schemeClr val="tx1"/>
                </a:solidFill>
                <a:effectLst/>
                <a:latin typeface="+mn-lt"/>
                <a:ea typeface="+mn-ea"/>
                <a:cs typeface="+mn-cs"/>
              </a:rPr>
              <a:t> je </a:t>
            </a:r>
            <a:r>
              <a:rPr lang="sr-Latn-RS" sz="1200" b="0" kern="1200" baseline="0" dirty="0" err="1" smtClean="0">
                <a:solidFill>
                  <a:schemeClr val="tx1"/>
                </a:solidFill>
                <a:effectLst/>
                <a:latin typeface="+mn-lt"/>
                <a:ea typeface="+mn-ea"/>
                <a:cs typeface="+mn-cs"/>
              </a:rPr>
              <a:t>pravnosnažno</a:t>
            </a:r>
            <a:r>
              <a:rPr lang="sr-Latn-RS" sz="1200" b="0" kern="1200" baseline="0" dirty="0" smtClean="0">
                <a:solidFill>
                  <a:schemeClr val="tx1"/>
                </a:solidFill>
                <a:effectLst/>
                <a:latin typeface="+mn-lt"/>
                <a:ea typeface="+mn-ea"/>
                <a:cs typeface="+mn-cs"/>
              </a:rPr>
              <a:t> osuđena zbog toga što je odbila da pomogne belgijskoj policiji. Kompanija je odbila da predoči podatke tužiocu u </a:t>
            </a:r>
            <a:r>
              <a:rPr lang="sr-Latn-RS" sz="1200" b="0" kern="1200" baseline="0" dirty="0" err="1" smtClean="0">
                <a:solidFill>
                  <a:schemeClr val="tx1"/>
                </a:solidFill>
                <a:effectLst/>
                <a:latin typeface="+mn-lt"/>
                <a:ea typeface="+mn-ea"/>
                <a:cs typeface="+mn-cs"/>
              </a:rPr>
              <a:t>Termondeu</a:t>
            </a:r>
            <a:r>
              <a:rPr lang="sr-Latn-RS" sz="1200" b="0" kern="1200" baseline="0" dirty="0" smtClean="0">
                <a:solidFill>
                  <a:schemeClr val="tx1"/>
                </a:solidFill>
                <a:effectLst/>
                <a:latin typeface="+mn-lt"/>
                <a:ea typeface="+mn-ea"/>
                <a:cs typeface="+mn-cs"/>
              </a:rPr>
              <a:t>. Kompanija „pruža </a:t>
            </a:r>
            <a:r>
              <a:rPr lang="sr-Latn-RS" sz="1200" b="0" kern="1200" baseline="0" dirty="0" err="1" smtClean="0">
                <a:solidFill>
                  <a:schemeClr val="tx1"/>
                </a:solidFill>
                <a:effectLst/>
                <a:latin typeface="+mn-lt"/>
                <a:ea typeface="+mn-ea"/>
                <a:cs typeface="+mn-cs"/>
              </a:rPr>
              <a:t>imejl</a:t>
            </a:r>
            <a:r>
              <a:rPr lang="sr-Latn-RS" sz="1200" b="0" kern="1200" baseline="0" dirty="0" smtClean="0">
                <a:solidFill>
                  <a:schemeClr val="tx1"/>
                </a:solidFill>
                <a:effectLst/>
                <a:latin typeface="+mn-lt"/>
                <a:ea typeface="+mn-ea"/>
                <a:cs typeface="+mn-cs"/>
              </a:rPr>
              <a:t> usluge u Belgiji, uključena je u (lokalnu) privredu i mora se povinovati belgijskim zakonima“, presudio je </a:t>
            </a:r>
            <a:r>
              <a:rPr lang="sr-Latn-RS" sz="1200" b="0" kern="1200" baseline="0" dirty="0" err="1" smtClean="0">
                <a:solidFill>
                  <a:schemeClr val="tx1"/>
                </a:solidFill>
                <a:effectLst/>
                <a:latin typeface="+mn-lt"/>
                <a:ea typeface="+mn-ea"/>
                <a:cs typeface="+mn-cs"/>
              </a:rPr>
              <a:t>Kasacioni</a:t>
            </a:r>
            <a:r>
              <a:rPr lang="sr-Latn-RS" sz="1200" b="0" kern="1200" baseline="0" dirty="0" smtClean="0">
                <a:solidFill>
                  <a:schemeClr val="tx1"/>
                </a:solidFill>
                <a:effectLst/>
                <a:latin typeface="+mn-lt"/>
                <a:ea typeface="+mn-ea"/>
                <a:cs typeface="+mn-cs"/>
              </a:rPr>
              <a:t> sud, kako u sredu izveštava De Standard.</a:t>
            </a: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b="0" kern="1200" baseline="0" dirty="0" smtClean="0">
                <a:solidFill>
                  <a:schemeClr val="tx1"/>
                </a:solidFill>
                <a:effectLst/>
                <a:latin typeface="+mn-lt"/>
                <a:ea typeface="+mn-ea"/>
                <a:cs typeface="+mn-cs"/>
              </a:rPr>
              <a:t>Činjenice i okolnosti slučaja sežu u 2007. godinu kada je tužilac u </a:t>
            </a:r>
            <a:r>
              <a:rPr lang="sr-Latn-RS" sz="1200" b="0" kern="1200" baseline="0" dirty="0" err="1" smtClean="0">
                <a:solidFill>
                  <a:schemeClr val="tx1"/>
                </a:solidFill>
                <a:effectLst/>
                <a:latin typeface="+mn-lt"/>
                <a:ea typeface="+mn-ea"/>
                <a:cs typeface="+mn-cs"/>
              </a:rPr>
              <a:t>Termondeu</a:t>
            </a:r>
            <a:r>
              <a:rPr lang="sr-Latn-RS" sz="1200" b="0" kern="1200" baseline="0" dirty="0" smtClean="0">
                <a:solidFill>
                  <a:schemeClr val="tx1"/>
                </a:solidFill>
                <a:effectLst/>
                <a:latin typeface="+mn-lt"/>
                <a:ea typeface="+mn-ea"/>
                <a:cs typeface="+mn-cs"/>
              </a:rPr>
              <a:t> zatražio od kompanije </a:t>
            </a:r>
            <a:r>
              <a:rPr lang="sr-Latn-RS" sz="1200" b="0" kern="1200" baseline="0" dirty="0" err="1" smtClean="0">
                <a:solidFill>
                  <a:schemeClr val="tx1"/>
                </a:solidFill>
                <a:effectLst/>
                <a:latin typeface="+mn-lt"/>
                <a:ea typeface="+mn-ea"/>
                <a:cs typeface="+mn-cs"/>
              </a:rPr>
              <a:t>Yahoo</a:t>
            </a:r>
            <a:r>
              <a:rPr lang="sr-Latn-RS" sz="1200" b="0" kern="1200" baseline="0" dirty="0" smtClean="0">
                <a:solidFill>
                  <a:schemeClr val="tx1"/>
                </a:solidFill>
                <a:effectLst/>
                <a:latin typeface="+mn-lt"/>
                <a:ea typeface="+mn-ea"/>
                <a:cs typeface="+mn-cs"/>
              </a:rPr>
              <a:t> određene informacije dok je vodio istragu povodom </a:t>
            </a:r>
            <a:r>
              <a:rPr lang="sr-Latn-RS" sz="1200" b="0" kern="1200" baseline="0" dirty="0" err="1" smtClean="0">
                <a:solidFill>
                  <a:schemeClr val="tx1"/>
                </a:solidFill>
                <a:effectLst/>
                <a:latin typeface="+mn-lt"/>
                <a:ea typeface="+mn-ea"/>
                <a:cs typeface="+mn-cs"/>
              </a:rPr>
              <a:t>onlajn</a:t>
            </a:r>
            <a:r>
              <a:rPr lang="sr-Latn-RS" sz="1200" b="0" kern="1200" baseline="0" dirty="0" smtClean="0">
                <a:solidFill>
                  <a:schemeClr val="tx1"/>
                </a:solidFill>
                <a:effectLst/>
                <a:latin typeface="+mn-lt"/>
                <a:ea typeface="+mn-ea"/>
                <a:cs typeface="+mn-cs"/>
              </a:rPr>
              <a:t> prevare preko neke </a:t>
            </a:r>
            <a:r>
              <a:rPr lang="sr-Latn-RS" sz="1200" b="0" kern="1200" baseline="0" dirty="0" err="1" smtClean="0">
                <a:solidFill>
                  <a:schemeClr val="tx1"/>
                </a:solidFill>
                <a:effectLst/>
                <a:latin typeface="+mn-lt"/>
                <a:ea typeface="+mn-ea"/>
                <a:cs typeface="+mn-cs"/>
              </a:rPr>
              <a:t>Yahoo</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imejl</a:t>
            </a:r>
            <a:r>
              <a:rPr lang="sr-Latn-RS" sz="1200" b="0" kern="1200" baseline="0" dirty="0" smtClean="0">
                <a:solidFill>
                  <a:schemeClr val="tx1"/>
                </a:solidFill>
                <a:effectLst/>
                <a:latin typeface="+mn-lt"/>
                <a:ea typeface="+mn-ea"/>
                <a:cs typeface="+mn-cs"/>
              </a:rPr>
              <a:t> adrese. Kompanija je odbila da istražiteljima predoči IP adresu zato što je, kako je navela, taj zahtev trebalo uputiti preko  međunarodne </a:t>
            </a:r>
            <a:r>
              <a:rPr lang="sr-Latn-RS" sz="1200" b="0" kern="1200" baseline="0" dirty="0" err="1" smtClean="0">
                <a:solidFill>
                  <a:schemeClr val="tx1"/>
                </a:solidFill>
                <a:effectLst/>
                <a:latin typeface="+mn-lt"/>
                <a:ea typeface="+mn-ea"/>
                <a:cs typeface="+mn-cs"/>
              </a:rPr>
              <a:t>zamolnice</a:t>
            </a:r>
            <a:r>
              <a:rPr lang="sr-Latn-RS" sz="1200" b="0" kern="1200" baseline="0" dirty="0" smtClean="0">
                <a:solidFill>
                  <a:schemeClr val="tx1"/>
                </a:solidFill>
                <a:effectLst/>
                <a:latin typeface="+mn-lt"/>
                <a:ea typeface="+mn-ea"/>
                <a:cs typeface="+mn-cs"/>
              </a:rPr>
              <a:t> za pravnu pomoć. Kompanija </a:t>
            </a:r>
            <a:r>
              <a:rPr lang="sr-Latn-RS" sz="1200" b="0" kern="1200" baseline="0" dirty="0" err="1" smtClean="0">
                <a:solidFill>
                  <a:schemeClr val="tx1"/>
                </a:solidFill>
                <a:effectLst/>
                <a:latin typeface="+mn-lt"/>
                <a:ea typeface="+mn-ea"/>
                <a:cs typeface="+mn-cs"/>
              </a:rPr>
              <a:t>Yahoo</a:t>
            </a:r>
            <a:r>
              <a:rPr lang="sr-Latn-RS" sz="1200" b="0" kern="1200" baseline="0" dirty="0" smtClean="0">
                <a:solidFill>
                  <a:schemeClr val="tx1"/>
                </a:solidFill>
                <a:effectLst/>
                <a:latin typeface="+mn-lt"/>
                <a:ea typeface="+mn-ea"/>
                <a:cs typeface="+mn-cs"/>
              </a:rPr>
              <a:t> je zaključila da se na nju primenjuje američko zakonodavstvo. Na kraju su sudovi u </a:t>
            </a:r>
            <a:r>
              <a:rPr lang="sr-Latn-RS" sz="1200" b="0" kern="1200" baseline="0" dirty="0" err="1" smtClean="0">
                <a:solidFill>
                  <a:schemeClr val="tx1"/>
                </a:solidFill>
                <a:effectLst/>
                <a:latin typeface="+mn-lt"/>
                <a:ea typeface="+mn-ea"/>
                <a:cs typeface="+mn-cs"/>
              </a:rPr>
              <a:t>Termondeu</a:t>
            </a:r>
            <a:r>
              <a:rPr lang="sr-Latn-RS" sz="1200" b="0" kern="1200" baseline="0" dirty="0" smtClean="0">
                <a:solidFill>
                  <a:schemeClr val="tx1"/>
                </a:solidFill>
                <a:effectLst/>
                <a:latin typeface="+mn-lt"/>
                <a:ea typeface="+mn-ea"/>
                <a:cs typeface="+mn-cs"/>
              </a:rPr>
              <a:t> 2009. osudili kompaniju </a:t>
            </a:r>
            <a:r>
              <a:rPr lang="sr-Latn-RS" sz="1200" b="0" kern="1200" baseline="0" dirty="0" err="1" smtClean="0">
                <a:solidFill>
                  <a:schemeClr val="tx1"/>
                </a:solidFill>
                <a:effectLst/>
                <a:latin typeface="+mn-lt"/>
                <a:ea typeface="+mn-ea"/>
                <a:cs typeface="+mn-cs"/>
              </a:rPr>
              <a:t>Yahoo</a:t>
            </a:r>
            <a:r>
              <a:rPr lang="sr-Latn-RS" sz="1200" b="0" kern="1200" baseline="0" dirty="0" smtClean="0">
                <a:solidFill>
                  <a:schemeClr val="tx1"/>
                </a:solidFill>
                <a:effectLst/>
                <a:latin typeface="+mn-lt"/>
                <a:ea typeface="+mn-ea"/>
                <a:cs typeface="+mn-cs"/>
              </a:rPr>
              <a:t> da plati kaznu. Slučaj je  stigao na apelacioni sud u </a:t>
            </a:r>
            <a:r>
              <a:rPr lang="sr-Latn-RS" sz="1200" b="0" kern="1200" baseline="0" dirty="0" err="1" smtClean="0">
                <a:solidFill>
                  <a:schemeClr val="tx1"/>
                </a:solidFill>
                <a:effectLst/>
                <a:latin typeface="+mn-lt"/>
                <a:ea typeface="+mn-ea"/>
                <a:cs typeface="+mn-cs"/>
              </a:rPr>
              <a:t>Gentu</a:t>
            </a:r>
            <a:r>
              <a:rPr lang="sr-Latn-RS" sz="1200" b="0" kern="1200" baseline="0" dirty="0" smtClean="0">
                <a:solidFill>
                  <a:schemeClr val="tx1"/>
                </a:solidFill>
                <a:effectLst/>
                <a:latin typeface="+mn-lt"/>
                <a:ea typeface="+mn-ea"/>
                <a:cs typeface="+mn-cs"/>
              </a:rPr>
              <a:t>, potom u Briselu i Antverpenu, nakon što su i </a:t>
            </a:r>
            <a:r>
              <a:rPr lang="sr-Latn-RS" sz="1200" b="0" kern="1200" baseline="0" dirty="0" err="1" smtClean="0">
                <a:solidFill>
                  <a:schemeClr val="tx1"/>
                </a:solidFill>
                <a:effectLst/>
                <a:latin typeface="+mn-lt"/>
                <a:ea typeface="+mn-ea"/>
                <a:cs typeface="+mn-cs"/>
              </a:rPr>
              <a:t>Yahoo</a:t>
            </a:r>
            <a:r>
              <a:rPr lang="sr-Latn-RS" sz="1200" b="0" kern="1200" baseline="0" dirty="0" smtClean="0">
                <a:solidFill>
                  <a:schemeClr val="tx1"/>
                </a:solidFill>
                <a:effectLst/>
                <a:latin typeface="+mn-lt"/>
                <a:ea typeface="+mn-ea"/>
                <a:cs typeface="+mn-cs"/>
              </a:rPr>
              <a:t> i javni tužilac nekoliko puta ulagali žalbu, pa je </a:t>
            </a:r>
            <a:r>
              <a:rPr lang="sr-Latn-RS" sz="1200" b="0" kern="1200" baseline="0" dirty="0" err="1" smtClean="0">
                <a:solidFill>
                  <a:schemeClr val="tx1"/>
                </a:solidFill>
                <a:effectLst/>
                <a:latin typeface="+mn-lt"/>
                <a:ea typeface="+mn-ea"/>
                <a:cs typeface="+mn-cs"/>
              </a:rPr>
              <a:t>kasacioni</a:t>
            </a:r>
            <a:r>
              <a:rPr lang="sr-Latn-RS" sz="1200" b="0" kern="1200" baseline="0" dirty="0" smtClean="0">
                <a:solidFill>
                  <a:schemeClr val="tx1"/>
                </a:solidFill>
                <a:effectLst/>
                <a:latin typeface="+mn-lt"/>
                <a:ea typeface="+mn-ea"/>
                <a:cs typeface="+mn-cs"/>
              </a:rPr>
              <a:t> sud svaki put vraćao predmet  prethodnoj instanci. Na kraju je </a:t>
            </a:r>
            <a:r>
              <a:rPr lang="sr-Latn-RS" sz="1200" b="0" kern="1200" baseline="0" dirty="0" err="1" smtClean="0">
                <a:solidFill>
                  <a:schemeClr val="tx1"/>
                </a:solidFill>
                <a:effectLst/>
                <a:latin typeface="+mn-lt"/>
                <a:ea typeface="+mn-ea"/>
                <a:cs typeface="+mn-cs"/>
              </a:rPr>
              <a:t>Kasacioni</a:t>
            </a:r>
            <a:r>
              <a:rPr lang="sr-Latn-RS" sz="1200" b="0" kern="1200" baseline="0" dirty="0" smtClean="0">
                <a:solidFill>
                  <a:schemeClr val="tx1"/>
                </a:solidFill>
                <a:effectLst/>
                <a:latin typeface="+mn-lt"/>
                <a:ea typeface="+mn-ea"/>
                <a:cs typeface="+mn-cs"/>
              </a:rPr>
              <a:t> sud potvrdio presudu apelacionog suda u Antverpenu kojom je kompanija </a:t>
            </a:r>
            <a:r>
              <a:rPr lang="sr-Latn-RS" sz="1200" b="0" kern="1200" baseline="0" dirty="0" err="1" smtClean="0">
                <a:solidFill>
                  <a:schemeClr val="tx1"/>
                </a:solidFill>
                <a:effectLst/>
                <a:latin typeface="+mn-lt"/>
                <a:ea typeface="+mn-ea"/>
                <a:cs typeface="+mn-cs"/>
              </a:rPr>
              <a:t>Yahoo</a:t>
            </a:r>
            <a:r>
              <a:rPr lang="sr-Latn-RS" sz="1200" b="0" kern="1200" baseline="0" dirty="0" smtClean="0">
                <a:solidFill>
                  <a:schemeClr val="tx1"/>
                </a:solidFill>
                <a:effectLst/>
                <a:latin typeface="+mn-lt"/>
                <a:ea typeface="+mn-ea"/>
                <a:cs typeface="+mn-cs"/>
              </a:rPr>
              <a:t> osuđena. Prema tome, kompanija je dužna da plati novčanu kaznu od 44.000 evra zbog odbijanja saradnje </a:t>
            </a:r>
            <a:r>
              <a:rPr lang="sr-Latn-RS" sz="1200" b="0" kern="1200" baseline="0" smtClean="0">
                <a:solidFill>
                  <a:schemeClr val="tx1"/>
                </a:solidFill>
                <a:effectLst/>
                <a:latin typeface="+mn-lt"/>
                <a:ea typeface="+mn-ea"/>
                <a:cs typeface="+mn-cs"/>
              </a:rPr>
              <a:t>s policijom.</a:t>
            </a:r>
            <a:endParaRPr lang="sr-Latn-RS" sz="1200" b="0" kern="120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_________________________________________________________________________________________________________________________</a:t>
            </a:r>
          </a:p>
          <a:p>
            <a:pPr marL="0" marR="0" indent="457200" algn="l" defTabSz="914400" rtl="0" eaLnBrk="1" fontAlgn="auto" latinLnBrk="0" hangingPunct="1">
              <a:lnSpc>
                <a:spcPct val="100000"/>
              </a:lnSpc>
              <a:spcBef>
                <a:spcPts val="0"/>
              </a:spcBef>
              <a:spcAft>
                <a:spcPts val="0"/>
              </a:spcAft>
              <a:buClrTx/>
              <a:buSzTx/>
              <a:buFontTx/>
              <a:buNone/>
              <a:tabLst/>
              <a:defRPr/>
            </a:pPr>
            <a:endParaRPr lang="sr-Latn-RS" sz="1200" kern="1200" dirty="0" smtClean="0">
              <a:solidFill>
                <a:schemeClr val="tx1"/>
              </a:solidFill>
              <a:effectLst/>
              <a:latin typeface="+mn-lt"/>
              <a:ea typeface="+mn-ea"/>
              <a:cs typeface="+mn-cs"/>
            </a:endParaRPr>
          </a:p>
          <a:p>
            <a:pPr marL="0" marR="0" indent="45720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Na </a:t>
            </a:r>
            <a:r>
              <a:rPr lang="sr-Latn-RS" sz="1200" kern="1200" dirty="0" smtClean="0">
                <a:solidFill>
                  <a:schemeClr val="tx1"/>
                </a:solidFill>
                <a:effectLst/>
                <a:latin typeface="+mn-lt"/>
                <a:ea typeface="+mn-ea"/>
                <a:cs typeface="+mn-cs"/>
              </a:rPr>
              <a:t>slajdu je prikazan novinski članak u kome je opisana odluka koju je najviši belgijski sud doneo u slučaju tehnološke kompanije </a:t>
            </a:r>
            <a:r>
              <a:rPr lang="sr-Latn-RS" sz="1200" i="1" kern="1200" dirty="0" err="1" smtClean="0">
                <a:solidFill>
                  <a:schemeClr val="tx1"/>
                </a:solidFill>
                <a:effectLst/>
                <a:latin typeface="+mn-lt"/>
                <a:ea typeface="+mn-ea"/>
                <a:cs typeface="+mn-cs"/>
              </a:rPr>
              <a:t>Yahoo</a:t>
            </a:r>
            <a:r>
              <a:rPr lang="sr-Latn-RS" sz="1200" i="1" kern="1200" dirty="0" smtClean="0">
                <a:solidFill>
                  <a:schemeClr val="tx1"/>
                </a:solidFill>
                <a:effectLst/>
                <a:latin typeface="+mn-lt"/>
                <a:ea typeface="+mn-ea"/>
                <a:cs typeface="+mn-cs"/>
              </a:rPr>
              <a:t>!</a:t>
            </a:r>
            <a:r>
              <a:rPr lang="sr-Latn-RS"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u odnosu na koju je </a:t>
            </a:r>
            <a:r>
              <a:rPr lang="sr-Latn-RS" sz="1200" kern="1200" dirty="0" smtClean="0">
                <a:solidFill>
                  <a:schemeClr val="tx1"/>
                </a:solidFill>
                <a:effectLst/>
                <a:latin typeface="+mn-lt"/>
                <a:ea typeface="+mn-ea"/>
                <a:cs typeface="+mn-cs"/>
              </a:rPr>
              <a:t>izdata naredba za predočavanje podataka. To ovlašćenje je iskorišćeno da bi se tražilo da </a:t>
            </a:r>
            <a:r>
              <a:rPr lang="es-CL" sz="1200" kern="1200" dirty="0" smtClean="0">
                <a:solidFill>
                  <a:schemeClr val="tx1"/>
                </a:solidFill>
                <a:effectLst/>
                <a:latin typeface="+mn-lt"/>
                <a:ea typeface="+mn-ea"/>
                <a:cs typeface="+mn-cs"/>
              </a:rPr>
              <a:t>Skype</a:t>
            </a:r>
            <a:r>
              <a:rPr lang="sr-Latn-RS" sz="1200" kern="1200" dirty="0" smtClean="0">
                <a:solidFill>
                  <a:schemeClr val="tx1"/>
                </a:solidFill>
                <a:effectLst/>
                <a:latin typeface="+mn-lt"/>
                <a:ea typeface="+mn-ea"/>
                <a:cs typeface="+mn-cs"/>
              </a:rPr>
              <a:t> preda podatke o pretplatniku.</a:t>
            </a:r>
            <a:r>
              <a:rPr lang="es-CL" sz="1200" kern="1200" dirty="0" smtClean="0">
                <a:solidFill>
                  <a:schemeClr val="tx1"/>
                </a:solidFill>
                <a:effectLst/>
                <a:latin typeface="+mn-lt"/>
                <a:ea typeface="+mn-ea"/>
                <a:cs typeface="+mn-cs"/>
              </a:rPr>
              <a:t> Skype </a:t>
            </a:r>
            <a:r>
              <a:rPr lang="sr-Latn-RS" sz="1200" kern="1200" dirty="0" smtClean="0">
                <a:solidFill>
                  <a:schemeClr val="tx1"/>
                </a:solidFill>
                <a:effectLst/>
                <a:latin typeface="+mn-lt"/>
                <a:ea typeface="+mn-ea"/>
                <a:cs typeface="+mn-cs"/>
              </a:rPr>
              <a:t>je odbio da se povinuje izdatoj naredbi navodeći da je zahtev trebalo da bude upućen preko kanala kojima se uređuje uzajamna pravna pomoć. Predavač može da iskoristi ovaj primer da bi pokazao na koji se način pomoću člana 18. stav 1. tačka b) Budimpeštanske konvencija mogu, prema ovom presedanu iz Belgije, tražiti podaci o pretplatniku. </a:t>
            </a:r>
            <a:endParaRPr lang="en-US" sz="1200" kern="1200" dirty="0" smtClean="0">
              <a:solidFill>
                <a:schemeClr val="tx1"/>
              </a:solidFill>
              <a:effectLst/>
              <a:latin typeface="+mn-lt"/>
              <a:ea typeface="+mn-ea"/>
              <a:cs typeface="+mn-cs"/>
            </a:endParaRPr>
          </a:p>
          <a:p>
            <a:pPr indent="457200" eaLnBrk="1" fontAlgn="auto" hangingPunct="1">
              <a:spcBef>
                <a:spcPts val="0"/>
              </a:spcBef>
              <a:spcAft>
                <a:spcPts val="0"/>
              </a:spcAf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266075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18. Budimpeštanske konvencije sa jednim naglašenim elementom („licu na svojoj teritoriji”).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Član 18. stav1. tačka a) primenjuje se na lica na teritoriji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Na taj način, iako odredba ne nalaže da računarski podaci na koje se odnosi izdata naredba budu locirani na toj teritoriji, lice kome se tom odredbom naređuje mora biti fizičko prisutno na datoj teritoriji. Izraz lice je širok i obuhvata kako fizička tako i pravna lica, uključujući davaoce usluga.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16451648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18. Budimpeštanske konvencije sa jednim naglašenim elementom („određene računarske podatke”).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Neophodno je da nadležnom organu koji izdaje naredbu za predočavanje računarskih podataka bude dopušteno da traži da se predoče samo određeni podaci, a ne da uopšteno zahteva neodređene podatke u velikom obimu. U tom smislu po članu 18. nije dozvoljeno izdati naredbu nekom licu da preda sve podatke koji su sačuvani u njegovom računarskom sistemu.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3961378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18. Budimpeštanske konvencije sa jednim naglašenim elementom („poseduje ili kontroliše”).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Nadležni organ može nekom licu da izda naredbu da preda, odnosno predoči računarske podatke samo onda kada su ti određeni računarski podaci ili u posedu ili pod kontrolom tog lica. Na ovom slajdu utvrđuje se razlika između posedovanja (tj. fizičkog posedovanja) i kontrole (tj. slobodne kontrole nad podacima, čak i onda kada oni nisu u fizičkom posedu).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13232814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18. Budimpeštanske konvencije sa jednim naglašenim elementom („sačuvani u računarskom sistemu ili na medijumu za čuvanje računarskih podataka”).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Naredbe za davanje, odnosno predočavanje podataka mogu biti izdate samo u odnosu na postojeće podatke koji se ili nalaze sačuvani u računarskom sistemu ili se nalaze na medijumu za čuvanje računarskih podataka. Tom naredbom se ne može naložiti nekom licu da zadrži podatke, niti mu se može narediti da predoči, odnosno preda podatke koji će tek u budućnosti nastati.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26301706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18. Budimpeštanske konvencije sa jednim naglašenim elementom („usluge pruža na teritoriji”).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Član 18. stav 1. tačka b) ima </a:t>
            </a:r>
            <a:r>
              <a:rPr lang="sr-Latn-RS" sz="1200" kern="1200" dirty="0" err="1" smtClean="0">
                <a:solidFill>
                  <a:schemeClr val="tx1"/>
                </a:solidFill>
                <a:effectLst/>
                <a:latin typeface="+mn-lt"/>
                <a:ea typeface="+mn-ea"/>
                <a:cs typeface="+mn-cs"/>
              </a:rPr>
              <a:t>ograničenije</a:t>
            </a:r>
            <a:r>
              <a:rPr lang="sr-Latn-RS" sz="1200" kern="1200" dirty="0" smtClean="0">
                <a:solidFill>
                  <a:schemeClr val="tx1"/>
                </a:solidFill>
                <a:effectLst/>
                <a:latin typeface="+mn-lt"/>
                <a:ea typeface="+mn-ea"/>
                <a:cs typeface="+mn-cs"/>
              </a:rPr>
              <a:t> polje dejstva nego član 18. stav 1. tačka a) u tom smislu što se on primenjuje samo na davaoce usluga; to znači da se ne primenjuje ni na jedno fizičko ili pravno lice koje ne potpada pod definiciju davaoca usluga.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Međutim, ta odredba nije ograničena u smislu fizičke lokacije davaoca usluga i primenjuje se sve dotle dok davalac usluga nudi usluge na teritoriji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slajdu su pobrojani neki od </a:t>
            </a:r>
            <a:r>
              <a:rPr lang="sr-Latn-RS" sz="1200" kern="1200" dirty="0" err="1" smtClean="0">
                <a:solidFill>
                  <a:schemeClr val="tx1"/>
                </a:solidFill>
                <a:effectLst/>
                <a:latin typeface="+mn-lt"/>
                <a:ea typeface="+mn-ea"/>
                <a:cs typeface="+mn-cs"/>
              </a:rPr>
              <a:t>determinantnih</a:t>
            </a:r>
            <a:r>
              <a:rPr lang="sr-Latn-RS" sz="1200" kern="1200" dirty="0" smtClean="0">
                <a:solidFill>
                  <a:schemeClr val="tx1"/>
                </a:solidFill>
                <a:effectLst/>
                <a:latin typeface="+mn-lt"/>
                <a:ea typeface="+mn-ea"/>
                <a:cs typeface="+mn-cs"/>
              </a:rPr>
              <a:t> činilaca koji se moraju uzeti u obzir kada se odmerava da li davalac usluge pruža usluge u određenoj zemlji.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Predavač onda može da se pozove na Uputstvo o članu 18. (vidi naredni slajd).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7975985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Ovaj slajd prikazuje naslovnu stranu Uputstva o članu 18, u kome se utvrđuje kako se ovlašćenja prema članu 18. stav 1. tačka b) mogu primeniti da bi se od davalaca usluga koji nisu u pravnom smislu prisutni u određenoj zemlji moglo tražiti da predoče podatke o pretplatniku.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27595798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18. Budimpeštanske konvencije sa jednim naglašenim elementom („da preda podatke o pretplatniku”).</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Slajd sadrži objašnjenje definicije pojma „podaci o pretplatniku” prema članu 18. Budimpeštanske konvencije. Važno je napomenuti da podaci o pretplatniku ne moraju nužno biti u vidu računarskih podataka, čime se isključuju podaci koji su fizički arhivirani kod </a:t>
            </a:r>
            <a:r>
              <a:rPr lang="sr-Latn-RS" sz="1200" kern="1200" dirty="0" err="1" smtClean="0">
                <a:solidFill>
                  <a:schemeClr val="tx1"/>
                </a:solidFill>
                <a:effectLst/>
                <a:latin typeface="+mn-lt"/>
                <a:ea typeface="+mn-ea"/>
                <a:cs typeface="+mn-cs"/>
              </a:rPr>
              <a:t>pružaoca</a:t>
            </a:r>
            <a:r>
              <a:rPr lang="sr-Latn-RS" sz="1200" kern="1200" dirty="0" smtClean="0">
                <a:solidFill>
                  <a:schemeClr val="tx1"/>
                </a:solidFill>
                <a:effectLst/>
                <a:latin typeface="+mn-lt"/>
                <a:ea typeface="+mn-ea"/>
                <a:cs typeface="+mn-cs"/>
              </a:rPr>
              <a:t> usluga, a odnose se na njegove pretplatnike. </a:t>
            </a:r>
            <a:endParaRPr lang="en-US" sz="1200" kern="1200" dirty="0" smtClean="0">
              <a:solidFill>
                <a:schemeClr val="tx1"/>
              </a:solidFill>
              <a:effectLst/>
              <a:latin typeface="+mn-lt"/>
              <a:ea typeface="+mn-ea"/>
              <a:cs typeface="+mn-cs"/>
            </a:endParaRPr>
          </a:p>
          <a:p>
            <a:endParaRPr lang="en-US"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183703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ovaj slajd prikazuje tekst člana 18. Budimpeštanske konvencije sa jednim naglašenim elementom („koji se odnose na usluge”).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ovaj slajd daje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ovaj način se ograničava obim podataka o pretplatniku na koje se može odnositi izdata naredba tako da su obuhvaćene samo one informacije o pretplatniku koje se odnose na usluge koje davalac usluga daje na toj teritoriji.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18919554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18. Budimpeštanske konvencije sa jednim naglašenim elementom („davalac usluga poseduje ili kontroliše”).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Nadležni organ može samo da naredi davaocu usluga da predoči podatke o pretplatniku onda kada te podatke o pretplatniku ili ima u svom posedu ili kada su oni pod kontrolom tog davaoca usluga. Na ovom slajdu utvrđena je razlika između posedovanja (tj. fizičkog posedovanja) i kontrole (tj. slobodne kontrole nad podacima, čak i ako oni možda nisu u fizičkom posedu).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3364236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ovom slajdu naznačeni su ciljevi sesije. Ističe se šta je to što učesnici mogu očekivati da će naučiti na osnovu slajdova. Učesnicima se može napomenuti da će se ovom slajdu vratiti na kraju sesije da bi procenili da li su ciljevi ispunjeni. </a:t>
            </a: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a:t>
            </a:fld>
            <a:endParaRPr lang="en-GB"/>
          </a:p>
        </p:txBody>
      </p:sp>
    </p:spTree>
    <p:extLst>
      <p:ext uri="{BB962C8B-B14F-4D97-AF65-F5344CB8AC3E}">
        <p14:creationId xmlns:p14="http://schemas.microsoft.com/office/powerpoint/2010/main" val="3305046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xmlns="" id="{B15714A6-B05B-47A5-B92B-D727BD3A45D0}"/>
              </a:ext>
            </a:extLst>
          </p:cNvPr>
          <p:cNvSpPr>
            <a:spLocks noGrp="1"/>
          </p:cNvSpPr>
          <p:nvPr>
            <p:ph type="body" idx="1"/>
          </p:nvPr>
        </p:nvSpPr>
        <p:spPr/>
        <p:txBody>
          <a:bodyPr/>
          <a:lstStyle/>
          <a:p>
            <a:r>
              <a:rPr lang="sr-Latn-RS" sz="3600" dirty="0" smtClean="0"/>
              <a:t>	</a:t>
            </a:r>
            <a:r>
              <a:rPr lang="sr-Latn-RS" sz="1200" kern="1200" dirty="0" smtClean="0">
                <a:solidFill>
                  <a:schemeClr val="tx1"/>
                </a:solidFill>
                <a:effectLst/>
                <a:latin typeface="+mn-lt"/>
                <a:ea typeface="+mn-ea"/>
                <a:cs typeface="+mn-cs"/>
              </a:rPr>
              <a:t>Na slajdu su ponovljeni ciljevi ove sesije. Predavač može ponovo da razmotri te ciljeve kako bi se uverio da su svi ti aspekti bili obuhvaćeni u ovom modulu</a:t>
            </a:r>
            <a:r>
              <a:rPr lang="es-CL"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70088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U ovoj prvoj grupi slajdova razmotrićemo oblast dejstva procesnih odredaba prema Poglavlju II Odeljak 2. Budimpeštanske konvencije kako je to utvrđeno u njenom članu 14. </a:t>
            </a: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5</a:t>
            </a:fld>
            <a:endParaRPr lang="en-GB"/>
          </a:p>
        </p:txBody>
      </p:sp>
    </p:spTree>
    <p:extLst>
      <p:ext uri="{BB962C8B-B14F-4D97-AF65-F5344CB8AC3E}">
        <p14:creationId xmlns:p14="http://schemas.microsoft.com/office/powerpoint/2010/main" val="157761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14. Budimpeštanske konvencije sa jednim naglašenim elementom („propisala ovlašćenja i postupke... određenih krivičnih ...  postupaka”).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Svrha tog elementa jeste da se razjasni da se procesna ovlašćenja utvrđena u Poglavlju II Odeljku 2. Budimpeštanske konvencije mogu ostvarivati samo u odnosu na određene krivične istrage ili postupke. Odredbe Budimpeštanske konvencije ne ovlašćuju da se preduzimaju zakonodavne mere u druge svrhe, kao što je opšte prikupljanje obaveštajnih podataka. </a:t>
            </a:r>
            <a:endParaRPr lang="en-US" sz="1200" kern="1200" dirty="0" smtClean="0">
              <a:solidFill>
                <a:schemeClr val="tx1"/>
              </a:solidFill>
              <a:effectLst/>
              <a:latin typeface="+mn-lt"/>
              <a:ea typeface="+mn-ea"/>
              <a:cs typeface="+mn-cs"/>
            </a:endParaRPr>
          </a:p>
          <a:p>
            <a:endParaRPr lang="en-GB"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629299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14. Budimpeštanske konvencije sa jednim naglašenim elementom („krivična dela u skladu sa... Konvencijom, ostala krivična dela... računarskog sistema... dokaza za krivična dela u elektronskom obliku”).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Ova odredba utvrđuje jedan od ključnih aspekata zbog kojih je Budimpeštanska konvencija tako vredan pravni instrument. Prema članu 14. Budimpeštanske konvencije ona je, očigledno, primenljiva onda kada je predmet istrage jedno od krivičnih dela koja su u njoj utvrđena. Međutim, ovde nailazimo i na dva izuzetno dalekosežna i dragocena proširenja: </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Prvo, procesne odredbe mogu se koristiti u istrazi bilo kog krivičnog dela ako je ono izvršeno preko računarskog sistema;</a:t>
            </a:r>
            <a:endParaRPr lang="en-US" sz="1200" kern="1200" dirty="0" smtClean="0">
              <a:solidFill>
                <a:schemeClr val="tx1"/>
              </a:solidFill>
              <a:effectLst/>
              <a:latin typeface="+mn-lt"/>
              <a:ea typeface="+mn-ea"/>
              <a:cs typeface="+mn-cs"/>
            </a:endParaRPr>
          </a:p>
          <a:p>
            <a:pPr lvl="1"/>
            <a:r>
              <a:rPr lang="sr-Latn-RS" sz="1200" kern="1200" dirty="0" smtClean="0">
                <a:solidFill>
                  <a:schemeClr val="tx1"/>
                </a:solidFill>
                <a:effectLst/>
                <a:latin typeface="+mn-lt"/>
                <a:ea typeface="+mn-ea"/>
                <a:cs typeface="+mn-cs"/>
              </a:rPr>
              <a:t>Drugo, ta pravila se takođe mogu primeniti na prikupljanje dokaza u svakoj istrazi ako se dokazi u tom predmetu čuvaju u bilo kakvoj vrsti digitalnog zapisa: to znači da svako krivično delo potencijalno spada u oblast primene procesnih odredaba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Predavač treba da naglasi da, prema tome, Budimpeštanska konvencija nije samo konvencija o </a:t>
            </a:r>
            <a:r>
              <a:rPr lang="sr-Latn-RS" sz="1200" kern="1200" dirty="0" err="1" smtClean="0">
                <a:solidFill>
                  <a:schemeClr val="tx1"/>
                </a:solidFill>
                <a:effectLst/>
                <a:latin typeface="+mn-lt"/>
                <a:ea typeface="+mn-ea"/>
                <a:cs typeface="+mn-cs"/>
              </a:rPr>
              <a:t>visokotehnološkom</a:t>
            </a:r>
            <a:r>
              <a:rPr lang="sr-Latn-RS" sz="1200" kern="1200" dirty="0" smtClean="0">
                <a:solidFill>
                  <a:schemeClr val="tx1"/>
                </a:solidFill>
                <a:effectLst/>
                <a:latin typeface="+mn-lt"/>
                <a:ea typeface="+mn-ea"/>
                <a:cs typeface="+mn-cs"/>
              </a:rPr>
              <a:t> kriminalu nego je to konvencija o </a:t>
            </a:r>
            <a:r>
              <a:rPr lang="sr-Latn-RS" sz="1200" kern="1200" dirty="0" err="1" smtClean="0">
                <a:solidFill>
                  <a:schemeClr val="tx1"/>
                </a:solidFill>
                <a:effectLst/>
                <a:latin typeface="+mn-lt"/>
                <a:ea typeface="+mn-ea"/>
                <a:cs typeface="+mn-cs"/>
              </a:rPr>
              <a:t>visokotehnološkom</a:t>
            </a:r>
            <a:r>
              <a:rPr lang="sr-Latn-RS" sz="1200" kern="1200" dirty="0" smtClean="0">
                <a:solidFill>
                  <a:schemeClr val="tx1"/>
                </a:solidFill>
                <a:effectLst/>
                <a:latin typeface="+mn-lt"/>
                <a:ea typeface="+mn-ea"/>
                <a:cs typeface="+mn-cs"/>
              </a:rPr>
              <a:t> kriminalu i ELEKTRONSKIM DOKAZIMA.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502476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ovoj grupi slajdova ispitaćemo uslove i ograničenja utvrđena Budimpeštanskom konvencijom u vezi sa ostvarivanjem procesnih odredaba kako  je utvrđeno u članu 15. Budimpeštanske konvencije.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9ADFBB1-7B02-4717-AEA4-A0D2A92F6065}" type="slidenum">
              <a:rPr lang="en-GB" smtClean="0"/>
              <a:t>8</a:t>
            </a:fld>
            <a:endParaRPr lang="en-GB"/>
          </a:p>
        </p:txBody>
      </p:sp>
    </p:spTree>
    <p:extLst>
      <p:ext uri="{BB962C8B-B14F-4D97-AF65-F5344CB8AC3E}">
        <p14:creationId xmlns:p14="http://schemas.microsoft.com/office/powerpoint/2010/main" val="1794693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15. Budimpeštanske konvencije sa jednim naglašenim elementom („ograničenjima predviđenim domaćim pravom... odgovarajuću zaštitu ljudskih prava i sloboda... i ostalih važećih međunarodnih dokumenata o ljudskim pravima”).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Zaštita ljudskih prava je učestali (iterativni) proces koji se mora osigurati uzimajući u obzir sve precizno utvrđene okolnosti. Iz tog razloga u svakom koraku sprovođenja jednog procesnog pravila treba utvrđivati koja su odgovarajuća ograničenja: </a:t>
            </a:r>
            <a:r>
              <a:rPr lang="sr-Latn-RS" sz="1200" i="1" kern="1200" dirty="0" smtClean="0">
                <a:solidFill>
                  <a:schemeClr val="tx1"/>
                </a:solidFill>
                <a:effectLst/>
                <a:latin typeface="+mn-lt"/>
                <a:ea typeface="+mn-ea"/>
                <a:cs typeface="+mn-cs"/>
              </a:rPr>
              <a:t>kada se utvrđuje (tj. kad se to pravilo ili odredba prenosi u unutrašnje pravo), kada se razrađuje (tj. tokom unutrašnjeg organizovanja kako bi se omogućilo da se to ovlašćenje ili taj postupak sprovedu) i kada se potom to sprovodi u praksu (tj. kada se konkretno primenjuje u određenom datom slučaju)</a:t>
            </a:r>
            <a:r>
              <a:rPr lang="sr-Latn-RS" sz="1200" b="1"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Osim toga, anticipacija je naročito važan element koji omogućuje da se „planski” zaštite ljudska prava – gde je to primereno – što u osnovi znači da će neka mera zaštite ili ograničenje biti potpuno kompatibilni sa sprovođenjem postupka ako su koncipirani tako da su bili uključeni u dati postupak u vreme kada je taj postupak bio definisan, što će omogućiti i da se uštede napori tokom primene te mere zaštite ili ograničenja i da se obezbedi valjana primena te mere zaštite ili ograničenja za dobrobit zaštite osnovnih ljudskih prava.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Drugi aspekt naglašenog elementa je načelo pravne osnove. U unutrašnjem pravu moraju biti predviđena ograničenja koja će omogućiti i delotvornost samih tih ograničenja i svest javnosti o njima (zahvaljujući tome građanin će moći da zna svoja prava i obaveze). Međutim, pojam „domaće pravo” ovde treba shvatiti u suštinskom, materijalnom smislu, što znači da se on odnosi na zakonodavne akte, ali i na ustavna pravila i druge pravne izvore, kao što je ustaljena sudska praksa (izvor: Eksplanatorni izveštaj uz Konvenciju o </a:t>
            </a:r>
            <a:r>
              <a:rPr lang="sr-Latn-RS" sz="1200" kern="1200" dirty="0" err="1" smtClean="0">
                <a:solidFill>
                  <a:schemeClr val="tx1"/>
                </a:solidFill>
                <a:effectLst/>
                <a:latin typeface="+mn-lt"/>
                <a:ea typeface="+mn-ea"/>
                <a:cs typeface="+mn-cs"/>
              </a:rPr>
              <a:t>visokotehnološkom</a:t>
            </a:r>
            <a:r>
              <a:rPr lang="sr-Latn-RS" sz="1200" kern="1200" dirty="0" smtClean="0">
                <a:solidFill>
                  <a:schemeClr val="tx1"/>
                </a:solidFill>
                <a:effectLst/>
                <a:latin typeface="+mn-lt"/>
                <a:ea typeface="+mn-ea"/>
                <a:cs typeface="+mn-cs"/>
              </a:rPr>
              <a:t> kriminalu, što odgovara stanovištu Evropskog suda za ljudska prava Saveta Evrope – ESLJP).</a:t>
            </a:r>
            <a:endParaRPr lang="en-US" sz="1200" kern="1200" dirty="0" smtClean="0">
              <a:solidFill>
                <a:schemeClr val="tx1"/>
              </a:solidFill>
              <a:effectLst/>
              <a:latin typeface="+mn-lt"/>
              <a:ea typeface="+mn-ea"/>
              <a:cs typeface="+mn-cs"/>
            </a:endParaRPr>
          </a:p>
          <a:p>
            <a:endParaRPr lang="en-GB" i="0"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794326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39009769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56117480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88663528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295984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366814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56989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861022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678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3315512933"/>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4/1/2021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411519352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4/1/2021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9664014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4/1/2021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33425108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4/1/2021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73988881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13961896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96622155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9787390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4/1/2021</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04F3A-82BD-4011-AADB-1F79FD7DF4BC}" type="slidenum">
              <a:rPr lang="en-GB" smtClean="0"/>
              <a:pPr/>
              <a:t>‹#›</a:t>
            </a:fld>
            <a:endParaRPr lang="en-GB" dirty="0"/>
          </a:p>
        </p:txBody>
      </p:sp>
      <p:sp>
        <p:nvSpPr>
          <p:cNvPr id="7" name="Rectangle 6">
            <a:extLst>
              <a:ext uri="{FF2B5EF4-FFF2-40B4-BE49-F238E27FC236}">
                <a16:creationId xmlns=""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 xmlns:a16="http://schemas.microsoft.com/office/drawing/2014/main" id="{4840FB52-8F74-4C62-BC14-146E37352582}"/>
              </a:ext>
            </a:extLst>
          </p:cNvPr>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Rectangle 11">
            <a:extLst>
              <a:ext uri="{FF2B5EF4-FFF2-40B4-BE49-F238E27FC236}">
                <a16:creationId xmlns="" xmlns:a16="http://schemas.microsoft.com/office/drawing/2014/main"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83504594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72" r:id="rId17"/>
    <p:sldLayoutId id="2147483664" r:id="rId18"/>
    <p:sldLayoutId id="2147483665" r:id="rId19"/>
    <p:sldLayoutId id="2147483666" r:id="rId20"/>
    <p:sldLayoutId id="2147483671" r:id="rId2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 xmlns:a16="http://schemas.microsoft.com/office/drawing/2014/main" id="{DBB67D73-B6F5-4B2A-AAA2-032087A05B37}"/>
              </a:ext>
            </a:extLst>
          </p:cNvPr>
          <p:cNvSpPr>
            <a:spLocks noGrp="1"/>
          </p:cNvSpPr>
          <p:nvPr>
            <p:ph sz="quarter" idx="11"/>
          </p:nvPr>
        </p:nvSpPr>
        <p:spPr>
          <a:xfrm>
            <a:off x="448274" y="1251039"/>
            <a:ext cx="8074025" cy="724409"/>
          </a:xfrm>
        </p:spPr>
        <p:txBody>
          <a:bodyPr>
            <a:normAutofit/>
          </a:bodyPr>
          <a:lstStyle/>
          <a:p>
            <a:pPr lvl="0" fontAlgn="base">
              <a:lnSpc>
                <a:spcPct val="100000"/>
              </a:lnSpc>
              <a:spcBef>
                <a:spcPct val="0"/>
              </a:spcBef>
              <a:spcAft>
                <a:spcPct val="0"/>
              </a:spcAft>
            </a:pPr>
            <a:r>
              <a:rPr lang="sr-Latn-RS" altLang="en-US" sz="1400" dirty="0" smtClean="0">
                <a:solidFill>
                  <a:prstClr val="black"/>
                </a:solidFill>
                <a:latin typeface="Verdana" panose="020B0604030504040204" pitchFamily="34" charset="0"/>
                <a:ea typeface="MS PGothic" panose="020B0600070205080204" pitchFamily="34" charset="-128"/>
              </a:rPr>
              <a:t>Uvodni kurs </a:t>
            </a:r>
            <a:r>
              <a:rPr lang="sr-Latn-RS" altLang="en-US" sz="1400" dirty="0" err="1">
                <a:solidFill>
                  <a:prstClr val="black"/>
                </a:solidFill>
                <a:latin typeface="Verdana" panose="020B0604030504040204" pitchFamily="34" charset="0"/>
                <a:ea typeface="MS PGothic" panose="020B0600070205080204" pitchFamily="34" charset="-128"/>
              </a:rPr>
              <a:t>P</a:t>
            </a:r>
            <a:r>
              <a:rPr lang="sr-Latn-RS" altLang="en-US" sz="1400" dirty="0" err="1" smtClean="0">
                <a:solidFill>
                  <a:prstClr val="black"/>
                </a:solidFill>
                <a:latin typeface="Verdana" panose="020B0604030504040204" pitchFamily="34" charset="0"/>
                <a:ea typeface="MS PGothic" panose="020B0600070205080204" pitchFamily="34" charset="-128"/>
              </a:rPr>
              <a:t>ravosudne</a:t>
            </a:r>
            <a:r>
              <a:rPr lang="sr-Latn-RS" altLang="en-US" sz="1400" dirty="0" smtClean="0">
                <a:solidFill>
                  <a:prstClr val="black"/>
                </a:solidFill>
                <a:latin typeface="Verdana" panose="020B0604030504040204" pitchFamily="34" charset="0"/>
                <a:ea typeface="MS PGothic" panose="020B0600070205080204" pitchFamily="34" charset="-128"/>
              </a:rPr>
              <a:t> obuke o </a:t>
            </a:r>
            <a:r>
              <a:rPr lang="sr-Latn-RS" altLang="en-US" sz="1400" dirty="0" err="1" smtClean="0">
                <a:solidFill>
                  <a:prstClr val="black"/>
                </a:solidFill>
                <a:latin typeface="Verdana" panose="020B0604030504040204" pitchFamily="34" charset="0"/>
                <a:ea typeface="MS PGothic" panose="020B0600070205080204" pitchFamily="34" charset="-128"/>
              </a:rPr>
              <a:t>visokotehnološkom</a:t>
            </a:r>
            <a:r>
              <a:rPr lang="sr-Latn-RS" altLang="en-US" sz="1400" dirty="0" smtClean="0">
                <a:solidFill>
                  <a:prstClr val="black"/>
                </a:solidFill>
                <a:latin typeface="Verdana" panose="020B0604030504040204" pitchFamily="34" charset="0"/>
                <a:ea typeface="MS PGothic" panose="020B0600070205080204" pitchFamily="34" charset="-128"/>
              </a:rPr>
              <a:t> kriminalu i elektronskim dokazima</a:t>
            </a:r>
            <a:endParaRPr lang="en-GB" dirty="0"/>
          </a:p>
        </p:txBody>
      </p:sp>
      <p:sp>
        <p:nvSpPr>
          <p:cNvPr id="31" name="Text Placeholder 30">
            <a:extLst>
              <a:ext uri="{FF2B5EF4-FFF2-40B4-BE49-F238E27FC236}">
                <a16:creationId xmlns="" xmlns:a16="http://schemas.microsoft.com/office/drawing/2014/main" id="{A3637711-684D-4890-8B1A-C347F5BBB59D}"/>
              </a:ext>
            </a:extLst>
          </p:cNvPr>
          <p:cNvSpPr>
            <a:spLocks noGrp="1"/>
          </p:cNvSpPr>
          <p:nvPr>
            <p:ph type="body" sz="quarter" idx="12"/>
          </p:nvPr>
        </p:nvSpPr>
        <p:spPr/>
        <p:txBody>
          <a:bodyPr>
            <a:normAutofit lnSpcReduction="10000"/>
          </a:bodyPr>
          <a:lstStyle/>
          <a:p>
            <a:pPr>
              <a:spcBef>
                <a:spcPct val="0"/>
              </a:spcBef>
            </a:pPr>
            <a:r>
              <a:rPr lang="sr-Latn-RS" altLang="en-US" sz="3200" dirty="0" smtClean="0">
                <a:latin typeface="+mn-lt"/>
              </a:rPr>
              <a:t>Procesna ovlašćenja</a:t>
            </a:r>
            <a:br>
              <a:rPr lang="sr-Latn-RS" altLang="en-US" sz="3200" dirty="0" smtClean="0">
                <a:latin typeface="+mn-lt"/>
              </a:rPr>
            </a:br>
            <a:r>
              <a:rPr lang="sr-Latn-RS" altLang="en-US" sz="3200" dirty="0" smtClean="0">
                <a:latin typeface="+mn-lt"/>
              </a:rPr>
              <a:t>Budimpeštanske konvencije – Deo 1.</a:t>
            </a:r>
            <a:endParaRPr lang="en-US" altLang="en-US" sz="32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400" dirty="0">
              <a:latin typeface="+mn-lt"/>
            </a:endParaRPr>
          </a:p>
          <a:p>
            <a:pPr>
              <a:spcBef>
                <a:spcPct val="0"/>
              </a:spcBef>
            </a:pPr>
            <a:r>
              <a:rPr lang="en-GB" altLang="en-US" sz="1400" dirty="0" err="1">
                <a:latin typeface="+mn-lt"/>
              </a:rPr>
              <a:t>Xxxxx</a:t>
            </a:r>
            <a:r>
              <a:rPr lang="en-GB" altLang="en-US" sz="1400" dirty="0">
                <a:latin typeface="+mn-lt"/>
              </a:rPr>
              <a:t> XXXXXXXX</a:t>
            </a:r>
          </a:p>
          <a:p>
            <a:pPr>
              <a:spcBef>
                <a:spcPct val="0"/>
              </a:spcBef>
            </a:pPr>
            <a:endParaRPr lang="en-GB" altLang="en-US" sz="1400" dirty="0">
              <a:latin typeface="+mn-lt"/>
            </a:endParaRPr>
          </a:p>
          <a:p>
            <a:pPr>
              <a:spcBef>
                <a:spcPct val="0"/>
              </a:spcBef>
            </a:pPr>
            <a:r>
              <a:rPr lang="sr-Latn-RS" altLang="en-US" sz="1400" i="1" dirty="0" smtClean="0">
                <a:latin typeface="+mn-lt"/>
              </a:rPr>
              <a:t>Savet Evrope</a:t>
            </a:r>
            <a:endParaRPr lang="en-GB" altLang="en-US" sz="1400" i="1" dirty="0">
              <a:latin typeface="+mn-lt"/>
            </a:endParaRPr>
          </a:p>
          <a:p>
            <a:pPr>
              <a:spcBef>
                <a:spcPct val="0"/>
              </a:spcBef>
            </a:pPr>
            <a:endParaRPr lang="en-GB" altLang="en-US" sz="1400" dirty="0">
              <a:solidFill>
                <a:srgbClr val="2F618F"/>
              </a:solidFill>
              <a:latin typeface="+mn-lt"/>
              <a:hlinkClick r:id="rId3"/>
            </a:endParaRPr>
          </a:p>
          <a:p>
            <a:pPr>
              <a:spcBef>
                <a:spcPct val="0"/>
              </a:spcBef>
            </a:pPr>
            <a:r>
              <a:rPr lang="sr-Latn-RS" altLang="en-US" sz="1400" dirty="0" err="1" smtClean="0">
                <a:solidFill>
                  <a:srgbClr val="2F618F"/>
                </a:solidFill>
                <a:latin typeface="+mn-lt"/>
              </a:rPr>
              <a:t>imejl</a:t>
            </a:r>
            <a:endParaRPr lang="en-GB" altLang="en-US" sz="1400" dirty="0">
              <a:solidFill>
                <a:srgbClr val="2F618F"/>
              </a:solidFill>
              <a:latin typeface="+mn-lt"/>
            </a:endParaRPr>
          </a:p>
          <a:p>
            <a:pPr>
              <a:spcBef>
                <a:spcPct val="0"/>
              </a:spcBef>
            </a:pPr>
            <a:endParaRPr lang="en-GB" altLang="en-US" sz="14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endParaRPr lang="en-GB" dirty="0"/>
          </a:p>
        </p:txBody>
      </p:sp>
      <p:sp>
        <p:nvSpPr>
          <p:cNvPr id="32" name="Text Placeholder 31">
            <a:extLst>
              <a:ext uri="{FF2B5EF4-FFF2-40B4-BE49-F238E27FC236}">
                <a16:creationId xmlns="" xmlns:a16="http://schemas.microsoft.com/office/drawing/2014/main" id="{4E9FDC2C-93EC-4C8A-9ECF-4C1E10889CE9}"/>
              </a:ext>
            </a:extLst>
          </p:cNvPr>
          <p:cNvSpPr>
            <a:spLocks noGrp="1"/>
          </p:cNvSpPr>
          <p:nvPr>
            <p:ph type="body" sz="quarter" idx="13"/>
          </p:nvPr>
        </p:nvSpPr>
        <p:spPr/>
        <p:txBody>
          <a:bodyPr/>
          <a:lstStyle/>
          <a:p>
            <a:pPr>
              <a:spcBef>
                <a:spcPct val="0"/>
              </a:spcBef>
            </a:pPr>
            <a:r>
              <a:rPr lang="en-GB" altLang="en-US" dirty="0">
                <a:latin typeface="Verdana" panose="020B0604030504040204" pitchFamily="34" charset="0"/>
              </a:rPr>
              <a:t>DD </a:t>
            </a:r>
            <a:r>
              <a:rPr lang="sr-Latn-RS" altLang="en-US" dirty="0" smtClean="0">
                <a:latin typeface="Verdana" panose="020B0604030504040204" pitchFamily="34" charset="0"/>
              </a:rPr>
              <a:t>Mesec GGGG</a:t>
            </a:r>
            <a:endParaRPr lang="en-GB" altLang="en-US" dirty="0">
              <a:latin typeface="Verdana" panose="020B0604030504040204" pitchFamily="34" charset="0"/>
            </a:endParaRPr>
          </a:p>
          <a:p>
            <a:endParaRPr lang="en-GB" dirty="0"/>
          </a:p>
        </p:txBody>
      </p:sp>
    </p:spTree>
    <p:extLst>
      <p:ext uri="{BB962C8B-B14F-4D97-AF65-F5344CB8AC3E}">
        <p14:creationId xmlns:p14="http://schemas.microsoft.com/office/powerpoint/2010/main" val="2337309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72435" y="1518790"/>
            <a:ext cx="3889351" cy="4524315"/>
          </a:xfrm>
          <a:prstGeom prst="rect">
            <a:avLst/>
          </a:prstGeom>
        </p:spPr>
        <p:txBody>
          <a:bodyPr wrap="square">
            <a:spAutoFit/>
          </a:bodyPr>
          <a:lstStyle/>
          <a:p>
            <a:pPr marL="285750" lvl="0" indent="-285750" algn="just">
              <a:buFont typeface="Wingdings" panose="05000000000000000000" pitchFamily="2" charset="2"/>
              <a:buChar char="Ø"/>
            </a:pPr>
            <a:r>
              <a:rPr lang="sr-Latn-RS" sz="1600" dirty="0"/>
              <a:t>Svaka strana </a:t>
            </a:r>
            <a:r>
              <a:rPr lang="sr-Latn-RS" sz="1600" dirty="0" err="1"/>
              <a:t>ugovornica</a:t>
            </a:r>
            <a:r>
              <a:rPr lang="sr-Latn-RS" sz="1600" dirty="0"/>
              <a:t> treba da obezbedi da uspostavljanje, sprovođenje i primena ovlašćenja i postupaka navedenih u ovom odeljku podleže uslovima i ograničenjima predviđenim domaćim pravom, koje mora da omogući odgovarajuću zaštitu ljudskih prava i sloboda, uključujući i prava koja proizlaze iz obaveza koje je strana </a:t>
            </a:r>
            <a:r>
              <a:rPr lang="sr-Latn-RS" sz="1600" dirty="0" err="1"/>
              <a:t>ugovornica</a:t>
            </a:r>
            <a:r>
              <a:rPr lang="sr-Latn-RS" sz="1600" dirty="0"/>
              <a:t> preuzela na osnovu Konvencije Saveta Evrope za zaštitu ljudskih prava i osnovnih sloboda iz 1950. godine, Međunarodnog pakta Ujedinjenih nacija o građanskim i političkim pravima iz 1966. godine i ostalih važećih međunarodnih dokumenata o ljudskim pravima, i koje će da sadrži </a:t>
            </a:r>
            <a:r>
              <a:rPr lang="sr-Latn-RS" sz="1600" b="1" dirty="0">
                <a:solidFill>
                  <a:srgbClr val="FF0000"/>
                </a:solidFill>
              </a:rPr>
              <a:t>načelo proporcionalnosti.</a:t>
            </a:r>
            <a:r>
              <a:rPr lang="sr-Latn-RS" sz="1600" dirty="0">
                <a:solidFill>
                  <a:srgbClr val="FF0000"/>
                </a:solidFill>
              </a:rPr>
              <a:t> </a:t>
            </a:r>
            <a:endParaRPr lang="en-US" sz="1600" dirty="0">
              <a:solidFill>
                <a:srgbClr val="FF0000"/>
              </a:solidFill>
            </a:endParaRPr>
          </a:p>
        </p:txBody>
      </p:sp>
      <p:sp>
        <p:nvSpPr>
          <p:cNvPr id="6" name="Rectangle 5">
            <a:extLst>
              <a:ext uri="{FF2B5EF4-FFF2-40B4-BE49-F238E27FC236}">
                <a16:creationId xmlns:a16="http://schemas.microsoft.com/office/drawing/2014/main" xmlns="" id="{524B6456-681F-2F44-A01A-AD3514E81BD2}"/>
              </a:ext>
            </a:extLst>
          </p:cNvPr>
          <p:cNvSpPr/>
          <p:nvPr/>
        </p:nvSpPr>
        <p:spPr>
          <a:xfrm>
            <a:off x="4630366" y="1518790"/>
            <a:ext cx="3978614" cy="3539430"/>
          </a:xfrm>
          <a:prstGeom prst="rect">
            <a:avLst/>
          </a:prstGeom>
        </p:spPr>
        <p:txBody>
          <a:bodyPr wrap="square">
            <a:spAutoFit/>
          </a:bodyPr>
          <a:lstStyle/>
          <a:p>
            <a:pPr marL="285750" lvl="0" indent="-285750" algn="just">
              <a:buFont typeface="Wingdings" panose="05000000000000000000" pitchFamily="2" charset="2"/>
              <a:buChar char="ü"/>
            </a:pPr>
            <a:r>
              <a:rPr lang="sr-Latn-RS" sz="1600" dirty="0"/>
              <a:t>Ovlašćenje ili postupak moraju biti proporcionalni prirodi i okolnostima krivičnog </a:t>
            </a:r>
            <a:r>
              <a:rPr lang="sr-Latn-RS" sz="1600" dirty="0" smtClean="0"/>
              <a:t>dela</a:t>
            </a:r>
          </a:p>
          <a:p>
            <a:pPr marL="285750" lvl="0" indent="-285750" algn="just">
              <a:buFont typeface="Wingdings" panose="05000000000000000000" pitchFamily="2" charset="2"/>
              <a:buChar char="ü"/>
            </a:pPr>
            <a:endParaRPr lang="en-US" sz="1600" dirty="0"/>
          </a:p>
          <a:p>
            <a:pPr marL="285750" lvl="0" indent="-285750" algn="just">
              <a:buFont typeface="Wingdings" panose="05000000000000000000" pitchFamily="2" charset="2"/>
              <a:buChar char="ü"/>
            </a:pPr>
            <a:r>
              <a:rPr lang="sr-Latn-RS" sz="1600" dirty="0"/>
              <a:t>Unutrašnje pravo mora utvrditi ograničenja da ne se bne bi izdavao prekomeran broj naredaba za predočavanje podataka i da ne bi bilo neracionalnih zahteva za pretraživanje i zaplenu </a:t>
            </a:r>
            <a:endParaRPr lang="sr-Latn-RS" sz="1600" dirty="0" smtClean="0"/>
          </a:p>
          <a:p>
            <a:pPr marL="285750" lvl="0" indent="-285750" algn="just">
              <a:buFont typeface="Wingdings" panose="05000000000000000000" pitchFamily="2" charset="2"/>
              <a:buChar char="ü"/>
            </a:pPr>
            <a:endParaRPr lang="en-US" sz="1600" dirty="0"/>
          </a:p>
          <a:p>
            <a:pPr marL="285750" lvl="0" indent="-285750" algn="just">
              <a:buFont typeface="Wingdings" panose="05000000000000000000" pitchFamily="2" charset="2"/>
              <a:buChar char="ü"/>
            </a:pPr>
            <a:r>
              <a:rPr lang="sr-Latn-RS" sz="1600" dirty="0"/>
              <a:t>Od strana </a:t>
            </a:r>
            <a:r>
              <a:rPr lang="sr-Latn-RS" sz="1600" dirty="0" err="1"/>
              <a:t>ugovornica</a:t>
            </a:r>
            <a:r>
              <a:rPr lang="sr-Latn-RS" sz="1600" dirty="0"/>
              <a:t> se traži da primenjuju načelo proporcionalnosti u skladu sa odredbama unutrašnjeg prava</a:t>
            </a:r>
            <a:endParaRPr lang="en-US" sz="1600" dirty="0"/>
          </a:p>
        </p:txBody>
      </p:sp>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Uslovi i ograničenja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269040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52979" y="1436029"/>
            <a:ext cx="3889351" cy="4247317"/>
          </a:xfrm>
          <a:prstGeom prst="rect">
            <a:avLst/>
          </a:prstGeom>
        </p:spPr>
        <p:txBody>
          <a:bodyPr wrap="square">
            <a:spAutoFit/>
          </a:bodyPr>
          <a:lstStyle/>
          <a:p>
            <a:pPr marL="285750" lvl="0" indent="-285750" algn="just">
              <a:buFont typeface="Wingdings" panose="05000000000000000000" pitchFamily="2" charset="2"/>
              <a:buChar char="Ø"/>
            </a:pPr>
            <a:r>
              <a:rPr lang="sr-Latn-RS" dirty="0"/>
              <a:t>2. Ti uslovi i ograničenja mogu, </a:t>
            </a:r>
            <a:r>
              <a:rPr lang="sr-Latn-RS" b="1" dirty="0">
                <a:solidFill>
                  <a:srgbClr val="FF0000"/>
                </a:solidFill>
              </a:rPr>
              <a:t>u zavisnosti od vrste ovlašćenja ili postupaka o kojima se radi</a:t>
            </a:r>
            <a:r>
              <a:rPr lang="sr-Latn-RS" dirty="0"/>
              <a:t>, između ostalog da obuhvate sudsku ili drugu vrstu nezavisne kontrole, na osnovu kojih se opravdava primena i ograničenje obima i trajanja tih ovlašćenja i postupaka. </a:t>
            </a:r>
            <a:endParaRPr lang="en-US" dirty="0"/>
          </a:p>
          <a:p>
            <a:pPr marL="285750" lvl="0" indent="-285750" algn="just">
              <a:buFont typeface="Wingdings" panose="05000000000000000000" pitchFamily="2" charset="2"/>
              <a:buChar char="Ø"/>
            </a:pPr>
            <a:r>
              <a:rPr lang="sr-Latn-RS" dirty="0"/>
              <a:t>3. U meri u kojoj je to u skladu sa javnim interesom, a naročito sa pravilnom primenom prava, svaka strana </a:t>
            </a:r>
            <a:r>
              <a:rPr lang="sr-Latn-RS" dirty="0" err="1"/>
              <a:t>ugovornica</a:t>
            </a:r>
            <a:r>
              <a:rPr lang="sr-Latn-RS" dirty="0"/>
              <a:t> treba da razmotri posledice ovlašćenja i postupaka iz ovog odeljka na prava, odgovornosti i opravdane interese trećih strana.</a:t>
            </a:r>
            <a:endParaRPr lang="en-US" dirty="0"/>
          </a:p>
        </p:txBody>
      </p:sp>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Uslovi i ograničenja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graphicFrame>
        <p:nvGraphicFramePr>
          <p:cNvPr id="2" name="Diagram 1">
            <a:extLst>
              <a:ext uri="{FF2B5EF4-FFF2-40B4-BE49-F238E27FC236}">
                <a16:creationId xmlns:a16="http://schemas.microsoft.com/office/drawing/2014/main" xmlns="" id="{AFA83779-BE0D-4375-A0C8-C137D24AAFB8}"/>
              </a:ext>
            </a:extLst>
          </p:cNvPr>
          <p:cNvGraphicFramePr/>
          <p:nvPr>
            <p:extLst>
              <p:ext uri="{D42A27DB-BD31-4B8C-83A1-F6EECF244321}">
                <p14:modId xmlns:p14="http://schemas.microsoft.com/office/powerpoint/2010/main" val="102806584"/>
              </p:ext>
            </p:extLst>
          </p:nvPr>
        </p:nvGraphicFramePr>
        <p:xfrm>
          <a:off x="4139952" y="1270001"/>
          <a:ext cx="5004048" cy="48472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76045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62708" y="1463645"/>
            <a:ext cx="3889351" cy="4524315"/>
          </a:xfrm>
          <a:prstGeom prst="rect">
            <a:avLst/>
          </a:prstGeom>
        </p:spPr>
        <p:txBody>
          <a:bodyPr wrap="square">
            <a:spAutoFit/>
          </a:bodyPr>
          <a:lstStyle/>
          <a:p>
            <a:pPr marL="285750" lvl="0" indent="-285750" algn="just">
              <a:buFont typeface="Wingdings" panose="05000000000000000000" pitchFamily="2" charset="2"/>
              <a:buChar char="Ø"/>
            </a:pPr>
            <a:r>
              <a:rPr lang="sr-Latn-RS" sz="1600" dirty="0">
                <a:latin typeface="Verdana" panose="020B0604030504040204" pitchFamily="34" charset="0"/>
                <a:ea typeface="Verdana" panose="020B0604030504040204" pitchFamily="34" charset="0"/>
                <a:cs typeface="Verdana" panose="020B0604030504040204" pitchFamily="34" charset="0"/>
              </a:rPr>
              <a:t>2. Ti uslovi i ograničenja mogu, u zavisnosti od vrste ovlašćenja ili postupaka o kojima se radi, između ostalog da </a:t>
            </a:r>
            <a:r>
              <a:rPr lang="sr-Latn-RS"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obuhvate sudsku</a:t>
            </a:r>
            <a:r>
              <a:rPr lang="sr-Latn-RS" sz="1600" dirty="0">
                <a:latin typeface="Verdana" panose="020B0604030504040204" pitchFamily="34" charset="0"/>
                <a:ea typeface="Verdana" panose="020B0604030504040204" pitchFamily="34" charset="0"/>
                <a:cs typeface="Verdana" panose="020B0604030504040204" pitchFamily="34" charset="0"/>
              </a:rPr>
              <a:t> ili drugu vrstu </a:t>
            </a:r>
            <a:r>
              <a:rPr lang="sr-Latn-RS" sz="1600" b="1" dirty="0">
                <a:solidFill>
                  <a:srgbClr val="FF0000"/>
                </a:solidFill>
                <a:latin typeface="Verdana" panose="020B0604030504040204" pitchFamily="34" charset="0"/>
                <a:ea typeface="Verdana" panose="020B0604030504040204" pitchFamily="34" charset="0"/>
                <a:cs typeface="Verdana" panose="020B0604030504040204" pitchFamily="34" charset="0"/>
              </a:rPr>
              <a:t>nezavisne kontrole, na osnovu</a:t>
            </a:r>
            <a:r>
              <a:rPr lang="sr-Latn-RS" sz="1600"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sr-Latn-RS" sz="1600" dirty="0">
                <a:latin typeface="Verdana" panose="020B0604030504040204" pitchFamily="34" charset="0"/>
                <a:ea typeface="Verdana" panose="020B0604030504040204" pitchFamily="34" charset="0"/>
                <a:cs typeface="Verdana" panose="020B0604030504040204" pitchFamily="34" charset="0"/>
              </a:rPr>
              <a:t>kojih se opravdava primena i </a:t>
            </a:r>
            <a:r>
              <a:rPr lang="sr-Latn-RS" sz="1600" b="1" dirty="0">
                <a:solidFill>
                  <a:srgbClr val="FF0000"/>
                </a:solidFill>
                <a:latin typeface="Verdana" panose="020B0604030504040204" pitchFamily="34" charset="0"/>
                <a:ea typeface="Verdana" panose="020B0604030504040204" pitchFamily="34" charset="0"/>
                <a:cs typeface="Verdana" panose="020B0604030504040204" pitchFamily="34" charset="0"/>
              </a:rPr>
              <a:t>ograničenje obima</a:t>
            </a:r>
            <a:r>
              <a:rPr lang="sr-Latn-RS" sz="1600" dirty="0">
                <a:solidFill>
                  <a:srgbClr val="FF0000"/>
                </a:solidFill>
                <a:latin typeface="Verdana" panose="020B0604030504040204" pitchFamily="34" charset="0"/>
                <a:ea typeface="Verdana" panose="020B0604030504040204" pitchFamily="34" charset="0"/>
                <a:cs typeface="Verdana" panose="020B0604030504040204" pitchFamily="34" charset="0"/>
              </a:rPr>
              <a:t> i </a:t>
            </a:r>
            <a:r>
              <a:rPr lang="sr-Latn-RS" sz="1600" b="1" dirty="0">
                <a:solidFill>
                  <a:srgbClr val="FF0000"/>
                </a:solidFill>
                <a:latin typeface="Verdana" panose="020B0604030504040204" pitchFamily="34" charset="0"/>
                <a:ea typeface="Verdana" panose="020B0604030504040204" pitchFamily="34" charset="0"/>
                <a:cs typeface="Verdana" panose="020B0604030504040204" pitchFamily="34" charset="0"/>
              </a:rPr>
              <a:t>trajanja</a:t>
            </a:r>
            <a:r>
              <a:rPr lang="sr-Latn-RS" sz="1600"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sr-Latn-RS" sz="1600" dirty="0">
                <a:latin typeface="Verdana" panose="020B0604030504040204" pitchFamily="34" charset="0"/>
                <a:ea typeface="Verdana" panose="020B0604030504040204" pitchFamily="34" charset="0"/>
                <a:cs typeface="Verdana" panose="020B0604030504040204" pitchFamily="34" charset="0"/>
              </a:rPr>
              <a:t>tih ovlašćenja i postupaka. </a:t>
            </a:r>
            <a:endParaRPr lang="en-US" sz="1600" dirty="0">
              <a:latin typeface="Verdana" panose="020B0604030504040204" pitchFamily="34" charset="0"/>
              <a:ea typeface="Verdana" panose="020B0604030504040204" pitchFamily="34" charset="0"/>
              <a:cs typeface="Verdana" panose="020B0604030504040204" pitchFamily="34" charset="0"/>
            </a:endParaRPr>
          </a:p>
          <a:p>
            <a:pPr marL="285750" lvl="0" indent="-285750" algn="just">
              <a:buFont typeface="Wingdings" panose="05000000000000000000" pitchFamily="2" charset="2"/>
              <a:buChar char="Ø"/>
            </a:pPr>
            <a:r>
              <a:rPr lang="sr-Latn-RS" sz="1600" dirty="0">
                <a:latin typeface="Verdana" panose="020B0604030504040204" pitchFamily="34" charset="0"/>
                <a:ea typeface="Verdana" panose="020B0604030504040204" pitchFamily="34" charset="0"/>
                <a:cs typeface="Verdana" panose="020B0604030504040204" pitchFamily="34" charset="0"/>
              </a:rPr>
              <a:t>3. U meri u kojoj je to u skladu sa javnim interesom, a naročito sa pravilnom primenom prava, svaka strana </a:t>
            </a:r>
            <a:r>
              <a:rPr lang="sr-Latn-RS" sz="1600" dirty="0" err="1">
                <a:latin typeface="Verdana" panose="020B0604030504040204" pitchFamily="34" charset="0"/>
                <a:ea typeface="Verdana" panose="020B0604030504040204" pitchFamily="34" charset="0"/>
                <a:cs typeface="Verdana" panose="020B0604030504040204" pitchFamily="34" charset="0"/>
              </a:rPr>
              <a:t>ugovornica</a:t>
            </a:r>
            <a:r>
              <a:rPr lang="sr-Latn-RS" sz="1600" dirty="0">
                <a:latin typeface="Verdana" panose="020B0604030504040204" pitchFamily="34" charset="0"/>
                <a:ea typeface="Verdana" panose="020B0604030504040204" pitchFamily="34" charset="0"/>
                <a:cs typeface="Verdana" panose="020B0604030504040204" pitchFamily="34" charset="0"/>
              </a:rPr>
              <a:t> treba da razmotri posledice ovlašćenja i postupaka iz ovog odeljka na prava, odgovornosti i opravdane interese trećih strana.</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sp>
        <p:nvSpPr>
          <p:cNvPr id="6" name="Rectangle 5">
            <a:extLst>
              <a:ext uri="{FF2B5EF4-FFF2-40B4-BE49-F238E27FC236}">
                <a16:creationId xmlns:a16="http://schemas.microsoft.com/office/drawing/2014/main" xmlns="" id="{524B6456-681F-2F44-A01A-AD3514E81BD2}"/>
              </a:ext>
            </a:extLst>
          </p:cNvPr>
          <p:cNvSpPr/>
          <p:nvPr/>
        </p:nvSpPr>
        <p:spPr>
          <a:xfrm>
            <a:off x="4289032" y="1506174"/>
            <a:ext cx="4290764" cy="2862322"/>
          </a:xfrm>
          <a:prstGeom prst="rect">
            <a:avLst/>
          </a:prstGeom>
        </p:spPr>
        <p:txBody>
          <a:bodyPr wrap="square">
            <a:spAutoFit/>
          </a:bodyPr>
          <a:lstStyle/>
          <a:p>
            <a:pPr marL="285750" lvl="0" indent="-285750">
              <a:buFont typeface="Wingdings" panose="05000000000000000000" pitchFamily="2" charset="2"/>
              <a:buChar char="ü"/>
            </a:pPr>
            <a:r>
              <a:rPr lang="sr-Latn-RS" sz="2000" dirty="0"/>
              <a:t>Ilustrativni spisak mogućih uslova i ograničenja, koji nije iscrpan, a kojim su obuhvaćeni:</a:t>
            </a:r>
            <a:endParaRPr lang="en-US" sz="2000" dirty="0"/>
          </a:p>
          <a:p>
            <a:pPr marL="742950" lvl="1" indent="-285750">
              <a:buFont typeface="Wingdings" panose="05000000000000000000" pitchFamily="2" charset="2"/>
              <a:buChar char="ü"/>
            </a:pPr>
            <a:r>
              <a:rPr lang="sr-Latn-RS" sz="2000" dirty="0"/>
              <a:t>Sudska kontrola</a:t>
            </a:r>
            <a:endParaRPr lang="en-US" sz="2000" dirty="0"/>
          </a:p>
          <a:p>
            <a:pPr marL="742950" lvl="1" indent="-285750">
              <a:buFont typeface="Wingdings" panose="05000000000000000000" pitchFamily="2" charset="2"/>
              <a:buChar char="ü"/>
            </a:pPr>
            <a:r>
              <a:rPr lang="sr-Latn-RS" sz="2000" dirty="0"/>
              <a:t>Druga vrsta nezavisne kontrole </a:t>
            </a:r>
            <a:endParaRPr lang="en-US" sz="2000" dirty="0"/>
          </a:p>
          <a:p>
            <a:pPr marL="742950" lvl="1" indent="-285750">
              <a:buFont typeface="Wingdings" panose="05000000000000000000" pitchFamily="2" charset="2"/>
              <a:buChar char="ü"/>
            </a:pPr>
            <a:r>
              <a:rPr lang="sr-Latn-RS" sz="2000" dirty="0"/>
              <a:t>Osnov za opravdanje primene procesnih ovlašćenja </a:t>
            </a:r>
            <a:endParaRPr lang="en-US" sz="2000" dirty="0"/>
          </a:p>
          <a:p>
            <a:pPr marL="742950" lvl="1" indent="-285750">
              <a:buFont typeface="Wingdings" panose="05000000000000000000" pitchFamily="2" charset="2"/>
              <a:buChar char="ü"/>
            </a:pPr>
            <a:r>
              <a:rPr lang="sr-Latn-RS" sz="2000" dirty="0"/>
              <a:t>Ograničenje obima ovlašćenja </a:t>
            </a:r>
            <a:endParaRPr lang="en-US" sz="2000" dirty="0"/>
          </a:p>
          <a:p>
            <a:pPr marL="742950" lvl="1" indent="-285750">
              <a:buFont typeface="Wingdings" panose="05000000000000000000" pitchFamily="2" charset="2"/>
              <a:buChar char="ü"/>
            </a:pPr>
            <a:r>
              <a:rPr lang="sr-Latn-RS" sz="2000" dirty="0"/>
              <a:t>Ograničenje trajanja ovlašćenja</a:t>
            </a:r>
            <a:endParaRPr lang="en-US" sz="2000" dirty="0"/>
          </a:p>
        </p:txBody>
      </p:sp>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Uslovi i ograničenja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94806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52979" y="1348800"/>
            <a:ext cx="3961821" cy="4247317"/>
          </a:xfrm>
          <a:prstGeom prst="rect">
            <a:avLst/>
          </a:prstGeom>
        </p:spPr>
        <p:txBody>
          <a:bodyPr wrap="square">
            <a:spAutoFit/>
          </a:bodyPr>
          <a:lstStyle/>
          <a:p>
            <a:pPr marL="285750" lvl="0" indent="-285750" algn="just">
              <a:buFont typeface="Wingdings" panose="05000000000000000000" pitchFamily="2" charset="2"/>
              <a:buChar char="Ø"/>
            </a:pPr>
            <a:r>
              <a:rPr lang="sr-Latn-RS" dirty="0"/>
              <a:t>2. Ti uslovi i ograničenja mogu, u zavisnosti od vrste ovlašćenja ili postupaka o kojima se radi, između ostalog da obuhvate sudsku ili drugu vrstu nezavisne kontrole, na osnovu kojih se opravdava primena i ograničenje obima i trajanja tih ovlašćenja i postupaka. </a:t>
            </a:r>
            <a:endParaRPr lang="en-US" dirty="0"/>
          </a:p>
          <a:p>
            <a:pPr marL="285750" lvl="0" indent="-285750" algn="just">
              <a:buFont typeface="Wingdings" panose="05000000000000000000" pitchFamily="2" charset="2"/>
              <a:buChar char="Ø"/>
            </a:pPr>
            <a:r>
              <a:rPr lang="sr-Latn-RS" dirty="0"/>
              <a:t>3. U meri u kojoj je to u skladu sa </a:t>
            </a:r>
            <a:r>
              <a:rPr lang="sr-Latn-RS" b="1" dirty="0">
                <a:solidFill>
                  <a:srgbClr val="FF0000"/>
                </a:solidFill>
              </a:rPr>
              <a:t>javnim interesom</a:t>
            </a:r>
            <a:r>
              <a:rPr lang="sr-Latn-RS" dirty="0"/>
              <a:t>, a naročito sa </a:t>
            </a:r>
            <a:r>
              <a:rPr lang="sr-Latn-RS" b="1" dirty="0">
                <a:solidFill>
                  <a:srgbClr val="FF0000"/>
                </a:solidFill>
              </a:rPr>
              <a:t>pravilnom primenom prava</a:t>
            </a:r>
            <a:r>
              <a:rPr lang="sr-Latn-RS" dirty="0"/>
              <a:t>, svaka strana </a:t>
            </a:r>
            <a:r>
              <a:rPr lang="sr-Latn-RS" dirty="0" err="1"/>
              <a:t>ugovornica</a:t>
            </a:r>
            <a:r>
              <a:rPr lang="sr-Latn-RS" dirty="0"/>
              <a:t> treba da razmotri posledice ovlašćenja i postupaka iz ovog odeljka na </a:t>
            </a:r>
            <a:r>
              <a:rPr lang="sr-Latn-RS" b="1" dirty="0">
                <a:solidFill>
                  <a:srgbClr val="FF0000"/>
                </a:solidFill>
              </a:rPr>
              <a:t>prava, odgovornosti i opravdane interese trećih strana</a:t>
            </a:r>
            <a:r>
              <a:rPr lang="sr-Latn-RS" b="1" dirty="0"/>
              <a:t>.</a:t>
            </a:r>
            <a:endParaRPr lang="en-US"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406630" y="1348800"/>
            <a:ext cx="4357992" cy="3785652"/>
          </a:xfrm>
          <a:prstGeom prst="rect">
            <a:avLst/>
          </a:prstGeom>
        </p:spPr>
        <p:txBody>
          <a:bodyPr wrap="square">
            <a:spAutoFit/>
          </a:bodyPr>
          <a:lstStyle/>
          <a:p>
            <a:pPr marL="285750" lvl="0" indent="-285750" algn="just">
              <a:buFont typeface="Wingdings" panose="05000000000000000000" pitchFamily="2" charset="2"/>
              <a:buChar char="ü"/>
            </a:pPr>
            <a:r>
              <a:rPr lang="sr-Latn-RS" sz="2000" dirty="0"/>
              <a:t>Treba uspostaviti ravnotežu između javnog interesa (naročito pravilne primene prava) i prava, odgovornosti i opravdanih interesa strana </a:t>
            </a:r>
            <a:endParaRPr lang="en-US" sz="2000" dirty="0"/>
          </a:p>
          <a:p>
            <a:pPr marL="285750" lvl="0" indent="-285750" algn="just">
              <a:buFont typeface="Wingdings" panose="05000000000000000000" pitchFamily="2" charset="2"/>
              <a:buChar char="ü"/>
            </a:pPr>
            <a:r>
              <a:rPr lang="sr-Latn-RS" sz="2000" dirty="0"/>
              <a:t>Razmatranje treba da obuhvati:</a:t>
            </a:r>
            <a:endParaRPr lang="en-US" sz="2000" dirty="0"/>
          </a:p>
          <a:p>
            <a:pPr marL="742950" lvl="1" indent="-285750" algn="just">
              <a:buFont typeface="Wingdings" panose="05000000000000000000" pitchFamily="2" charset="2"/>
              <a:buChar char="ü"/>
            </a:pPr>
            <a:r>
              <a:rPr lang="sr-Latn-RS" sz="2000" dirty="0"/>
              <a:t>Svođenje na najmanju moguću meru poremećaja usluga koje se pružaju potrošačima </a:t>
            </a:r>
            <a:endParaRPr lang="en-US" sz="2000" dirty="0"/>
          </a:p>
          <a:p>
            <a:pPr marL="742950" lvl="1" indent="-285750" algn="just">
              <a:buFont typeface="Wingdings" panose="05000000000000000000" pitchFamily="2" charset="2"/>
              <a:buChar char="ü"/>
            </a:pPr>
            <a:r>
              <a:rPr lang="sr-Latn-RS" sz="2000" dirty="0"/>
              <a:t>Zaštitu od odgovornosti za otkrivanje i omogućavanje otkrivanja </a:t>
            </a:r>
            <a:endParaRPr lang="en-US" sz="2000" dirty="0"/>
          </a:p>
          <a:p>
            <a:pPr marL="742950" lvl="1" indent="-285750" algn="just">
              <a:buFont typeface="Wingdings" panose="05000000000000000000" pitchFamily="2" charset="2"/>
              <a:buChar char="ü"/>
            </a:pPr>
            <a:r>
              <a:rPr lang="sr-Latn-RS" sz="2000" dirty="0"/>
              <a:t>Zaštitu imovinskih interesa</a:t>
            </a:r>
            <a:endParaRPr lang="en-US" sz="2000" dirty="0"/>
          </a:p>
        </p:txBody>
      </p:sp>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Uslovi i ograničenja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555668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Latn-RS" sz="3000" dirty="0"/>
              <a:t>HITNA ZAŠTITA SAČUVANIH RAČUNARSKIH PODATAKA I DELIMIČNO OTKRIVANJE PODATAKA O SAOBRAĆAJU</a:t>
            </a:r>
            <a:endParaRPr lang="en-US" sz="3000" dirty="0"/>
          </a:p>
        </p:txBody>
      </p:sp>
      <p:sp>
        <p:nvSpPr>
          <p:cNvPr id="3" name="Text Placeholder 2"/>
          <p:cNvSpPr>
            <a:spLocks noGrp="1"/>
          </p:cNvSpPr>
          <p:nvPr>
            <p:ph type="body" idx="1"/>
          </p:nvPr>
        </p:nvSpPr>
        <p:spPr>
          <a:xfrm>
            <a:off x="550562" y="3620506"/>
            <a:ext cx="7886700" cy="439859"/>
          </a:xfrm>
        </p:spPr>
        <p:txBody>
          <a:bodyPr/>
          <a:lstStyle/>
          <a:p>
            <a:r>
              <a:rPr lang="sr-Latn-RS" dirty="0" smtClean="0">
                <a:latin typeface="+mn-lt"/>
                <a:ea typeface="Verdana" panose="020B0604030504040204" pitchFamily="34" charset="0"/>
              </a:rPr>
              <a:t>Procesna ovlašćenja prema Budimpeštanskoj konvenciji </a:t>
            </a:r>
            <a:r>
              <a:rPr lang="en-US" dirty="0" smtClean="0">
                <a:latin typeface="+mn-lt"/>
                <a:ea typeface="Verdana" panose="020B0604030504040204" pitchFamily="34" charset="0"/>
              </a:rPr>
              <a:t>(</a:t>
            </a:r>
            <a:r>
              <a:rPr lang="sr-Latn-RS" dirty="0" smtClean="0">
                <a:latin typeface="+mn-lt"/>
                <a:ea typeface="Verdana" panose="020B0604030504040204" pitchFamily="34" charset="0"/>
              </a:rPr>
              <a:t>Deo </a:t>
            </a:r>
            <a:r>
              <a:rPr lang="en-US" dirty="0" smtClean="0">
                <a:latin typeface="+mn-lt"/>
                <a:ea typeface="Verdana" panose="020B0604030504040204" pitchFamily="34" charset="0"/>
              </a:rPr>
              <a:t>1</a:t>
            </a:r>
            <a:r>
              <a:rPr lang="en-US" dirty="0">
                <a:latin typeface="+mn-lt"/>
                <a:ea typeface="Verdana" panose="020B0604030504040204" pitchFamily="34" charset="0"/>
              </a:rPr>
              <a:t>)</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14</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3</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0281497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xmlns="" id="{C4E7D0AE-F5E2-48F0-87FE-9287F73A74DA}"/>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smtClean="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4" name="Rectangle 3">
            <a:extLst>
              <a:ext uri="{FF2B5EF4-FFF2-40B4-BE49-F238E27FC236}">
                <a16:creationId xmlns:a16="http://schemas.microsoft.com/office/drawing/2014/main" xmlns="" id="{5862AA6F-ACDE-4466-86FA-86B30DF3D58B}"/>
              </a:ext>
            </a:extLst>
          </p:cNvPr>
          <p:cNvSpPr txBox="1">
            <a:spLocks/>
          </p:cNvSpPr>
          <p:nvPr/>
        </p:nvSpPr>
        <p:spPr>
          <a:xfrm>
            <a:off x="312057" y="1204573"/>
            <a:ext cx="8519885" cy="5292809"/>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endParaRPr lang="en-GB" altLang="sr-Latn-RS" sz="1000" b="1" i="1" dirty="0">
              <a:ea typeface="ＭＳ Ｐゴシック" pitchFamily="34" charset="-128"/>
            </a:endParaRPr>
          </a:p>
          <a:p>
            <a:pPr marL="0" indent="0" algn="ctr">
              <a:buNone/>
            </a:pPr>
            <a:r>
              <a:rPr lang="sr-Latn-RS" sz="2800" b="1" i="1" dirty="0"/>
              <a:t>Hitna zaštita računarskih podataka</a:t>
            </a:r>
            <a:endParaRPr lang="en-US" sz="2800" dirty="0"/>
          </a:p>
          <a:p>
            <a:pPr marL="0" indent="0" algn="ctr">
              <a:buNone/>
            </a:pPr>
            <a:r>
              <a:rPr lang="sr-Latn-RS" sz="2800" b="1" i="1" dirty="0"/>
              <a:t>Hitna zaštita i otkrivanje računarskih podataka</a:t>
            </a:r>
            <a:endParaRPr lang="en-US" sz="2800" dirty="0"/>
          </a:p>
          <a:p>
            <a:pPr marL="0" indent="0" algn="ctr">
              <a:buNone/>
            </a:pPr>
            <a:r>
              <a:rPr lang="sr-Latn-RS" sz="2800" b="1" i="1" dirty="0"/>
              <a:t>(Članovi 16. i 17. Budimpeštanske konvencije</a:t>
            </a:r>
            <a:r>
              <a:rPr lang="sr-Latn-RS" sz="2800" b="1" i="1" dirty="0" smtClean="0"/>
              <a:t>)</a:t>
            </a:r>
          </a:p>
          <a:p>
            <a:pPr marL="0" indent="0" algn="ctr">
              <a:buNone/>
            </a:pPr>
            <a:endParaRPr lang="en-US" sz="2800" dirty="0"/>
          </a:p>
          <a:p>
            <a:pPr algn="ctr"/>
            <a:r>
              <a:rPr lang="sr-Latn-RS" sz="2800" i="1" dirty="0"/>
              <a:t>Veoma inovativne i izuzetno značajne odredbe</a:t>
            </a:r>
            <a:endParaRPr lang="en-US" sz="2800" dirty="0"/>
          </a:p>
          <a:p>
            <a:pPr algn="ctr"/>
            <a:r>
              <a:rPr lang="sr-Latn-RS" sz="2800" i="1" dirty="0"/>
              <a:t>Drugačiji fokus</a:t>
            </a:r>
            <a:endParaRPr lang="en-US" sz="2800" dirty="0"/>
          </a:p>
          <a:p>
            <a:r>
              <a:rPr lang="sr-Latn-RS" sz="2000" i="1" dirty="0"/>
              <a:t>Obe odredbe upućuju na </a:t>
            </a:r>
            <a:r>
              <a:rPr lang="sr-Latn-RS" sz="2000" i="1" dirty="0" err="1"/>
              <a:t>hitnost</a:t>
            </a:r>
            <a:r>
              <a:rPr lang="sr-Latn-RS" sz="2000" i="1" dirty="0"/>
              <a:t>, što odgovara brzini kruženja informacija u digitalnom okruženju </a:t>
            </a:r>
            <a:endParaRPr lang="en-US" sz="2000" dirty="0"/>
          </a:p>
          <a:p>
            <a:r>
              <a:rPr lang="sr-Latn-RS" sz="2000" i="1" dirty="0"/>
              <a:t>Njihov nivo </a:t>
            </a:r>
            <a:r>
              <a:rPr lang="sr-Latn-RS" sz="2000" i="1" dirty="0" err="1"/>
              <a:t>intruzivnosti</a:t>
            </a:r>
            <a:r>
              <a:rPr lang="sr-Latn-RS" sz="2000" i="1" dirty="0"/>
              <a:t> nije naročito visok </a:t>
            </a:r>
            <a:endParaRPr lang="en-US" sz="2000" dirty="0"/>
          </a:p>
          <a:p>
            <a:r>
              <a:rPr lang="sr-Latn-RS" sz="2000" i="1" dirty="0"/>
              <a:t>Kada je reč o podacima o saobraćaju, postoji i odredba koja dopušta hitno otkrivanje</a:t>
            </a:r>
            <a:endParaRPr lang="en-US" sz="2000" dirty="0"/>
          </a:p>
        </p:txBody>
      </p:sp>
    </p:spTree>
    <p:extLst>
      <p:ext uri="{BB962C8B-B14F-4D97-AF65-F5344CB8AC3E}">
        <p14:creationId xmlns:p14="http://schemas.microsoft.com/office/powerpoint/2010/main" val="18932377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1A46340-EE5D-49A6-9A95-B85B3C1BB0C8}"/>
              </a:ext>
            </a:extLst>
          </p:cNvPr>
          <p:cNvSpPr>
            <a:spLocks noGrp="1"/>
          </p:cNvSpPr>
          <p:nvPr>
            <p:ph idx="1"/>
          </p:nvPr>
        </p:nvSpPr>
        <p:spPr/>
        <p:txBody>
          <a:bodyPr/>
          <a:lstStyle/>
          <a:p>
            <a:endParaRPr lang="x-none"/>
          </a:p>
        </p:txBody>
      </p:sp>
      <p:pic>
        <p:nvPicPr>
          <p:cNvPr id="4" name="Picture 3">
            <a:extLst>
              <a:ext uri="{FF2B5EF4-FFF2-40B4-BE49-F238E27FC236}">
                <a16:creationId xmlns:a16="http://schemas.microsoft.com/office/drawing/2014/main" xmlns="" id="{4941B819-DDC5-468B-BA7A-9D7B273AC0C4}"/>
              </a:ext>
            </a:extLst>
          </p:cNvPr>
          <p:cNvPicPr>
            <a:picLocks noChangeAspect="1"/>
          </p:cNvPicPr>
          <p:nvPr/>
        </p:nvPicPr>
        <p:blipFill>
          <a:blip r:embed="rId3"/>
          <a:stretch>
            <a:fillRect/>
          </a:stretch>
        </p:blipFill>
        <p:spPr>
          <a:xfrm>
            <a:off x="0" y="1869612"/>
            <a:ext cx="9144000" cy="5256584"/>
          </a:xfrm>
          <a:prstGeom prst="rect">
            <a:avLst/>
          </a:prstGeom>
        </p:spPr>
      </p:pic>
      <p:sp>
        <p:nvSpPr>
          <p:cNvPr id="12" name="TextBox 7">
            <a:extLst>
              <a:ext uri="{FF2B5EF4-FFF2-40B4-BE49-F238E27FC236}">
                <a16:creationId xmlns:a16="http://schemas.microsoft.com/office/drawing/2014/main" xmlns="" id="{7C840C58-E198-4AEA-A7E3-965EFCD48D5D}"/>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smtClean="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978188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smtClean="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3" name="Rectangle 22">
            <a:extLst>
              <a:ext uri="{FF2B5EF4-FFF2-40B4-BE49-F238E27FC236}">
                <a16:creationId xmlns:a16="http://schemas.microsoft.com/office/drawing/2014/main" xmlns="" id="{2F249C7A-C0AF-47C6-8876-946DBD6E0AA3}"/>
              </a:ext>
            </a:extLst>
          </p:cNvPr>
          <p:cNvSpPr/>
          <p:nvPr/>
        </p:nvSpPr>
        <p:spPr>
          <a:xfrm>
            <a:off x="189637" y="1287212"/>
            <a:ext cx="3889351" cy="5047536"/>
          </a:xfrm>
          <a:prstGeom prst="rect">
            <a:avLst/>
          </a:prstGeom>
        </p:spPr>
        <p:txBody>
          <a:bodyPr wrap="square">
            <a:spAutoFit/>
          </a:bodyPr>
          <a:lstStyle/>
          <a:p>
            <a:pPr marL="285750" lvl="0" indent="-285750" algn="just">
              <a:buFont typeface="Wingdings" panose="05000000000000000000" pitchFamily="2" charset="2"/>
              <a:buChar char="Ø"/>
            </a:pPr>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mogu </a:t>
            </a:r>
            <a:r>
              <a:rPr lang="sr-Latn-RS" sz="1400" b="1" dirty="0">
                <a:solidFill>
                  <a:srgbClr val="FF0000"/>
                </a:solidFill>
              </a:rPr>
              <a:t>da narede ili na sličan način postignu</a:t>
            </a:r>
            <a:r>
              <a:rPr lang="sr-Latn-RS" sz="1400" dirty="0"/>
              <a:t> hitnu zaštitu određenih računarskih podataka, uključujući tu i podatke o saobraćaju koji su sačuvani preko računarskog sistema, a posebno u slučaju kada ima osnova da se veruje da su računarski podaci naročito podložni gubitku ili izmeni. </a:t>
            </a:r>
            <a:endParaRPr lang="en-US" sz="1400" dirty="0"/>
          </a:p>
          <a:p>
            <a:pPr marL="285750" indent="-285750" algn="just">
              <a:buFont typeface="Wingdings" panose="05000000000000000000" pitchFamily="2" charset="2"/>
              <a:buChar char="Ø"/>
            </a:pPr>
            <a:r>
              <a:rPr lang="sr-Latn-RS" sz="1400" dirty="0"/>
              <a:t>2. Kada strana </a:t>
            </a:r>
            <a:r>
              <a:rPr lang="sr-Latn-RS" sz="1400" dirty="0" err="1"/>
              <a:t>ugovornica</a:t>
            </a:r>
            <a:r>
              <a:rPr lang="sr-Latn-RS" sz="1400" dirty="0"/>
              <a:t> primeni mere iz stava 1. ovog člana tako što naredi nekom licu da zaštiti određene sačuvane računarske podatke koje to lice poseduje ili kontroliše, strana </a:t>
            </a:r>
            <a:r>
              <a:rPr lang="sr-Latn-RS" sz="1400" dirty="0" err="1"/>
              <a:t>ugovornica</a:t>
            </a:r>
            <a:r>
              <a:rPr lang="sr-Latn-RS" sz="1400" dirty="0"/>
              <a:t> treba da usvoji zakonodavne i druge mere neophodne da se to lice obaveže da štiti i sačuva celovitost tih računarskih podataka za neophodan vremenski period, a najviše do 90 dana, kako bi se nadležnim organima omogućilo da zahtevaju njihovo razotkrivanje. Strana </a:t>
            </a:r>
            <a:r>
              <a:rPr lang="sr-Latn-RS" sz="1400" dirty="0" err="1"/>
              <a:t>ugovornica</a:t>
            </a:r>
            <a:r>
              <a:rPr lang="sr-Latn-RS" sz="1400" dirty="0"/>
              <a:t> može da propiše da navedena naredba može da se ponavlja.</a:t>
            </a:r>
            <a:endParaRPr lang="en-GB" sz="1400" dirty="0"/>
          </a:p>
        </p:txBody>
      </p:sp>
      <p:sp>
        <p:nvSpPr>
          <p:cNvPr id="25" name="Rectangle 24">
            <a:extLst>
              <a:ext uri="{FF2B5EF4-FFF2-40B4-BE49-F238E27FC236}">
                <a16:creationId xmlns:a16="http://schemas.microsoft.com/office/drawing/2014/main" xmlns="" id="{6835138B-B564-4190-A328-AFB4CD3FE797}"/>
              </a:ext>
            </a:extLst>
          </p:cNvPr>
          <p:cNvSpPr/>
          <p:nvPr/>
        </p:nvSpPr>
        <p:spPr>
          <a:xfrm>
            <a:off x="4275438" y="1287212"/>
            <a:ext cx="4343268" cy="3139321"/>
          </a:xfrm>
          <a:prstGeom prst="rect">
            <a:avLst/>
          </a:prstGeom>
        </p:spPr>
        <p:txBody>
          <a:bodyPr wrap="square">
            <a:spAutoFit/>
          </a:bodyPr>
          <a:lstStyle/>
          <a:p>
            <a:pPr marL="285750" lvl="0" indent="-285750" algn="just">
              <a:buFont typeface="Wingdings" panose="05000000000000000000" pitchFamily="2" charset="2"/>
              <a:buChar char="ü"/>
            </a:pPr>
            <a:r>
              <a:rPr lang="sr-Latn-RS" dirty="0"/>
              <a:t>Zaštita može biti naređena ili na sličan način postignuta preko</a:t>
            </a:r>
            <a:r>
              <a:rPr lang="es-CL" dirty="0"/>
              <a:t>:</a:t>
            </a:r>
            <a:endParaRPr lang="en-US" dirty="0"/>
          </a:p>
          <a:p>
            <a:pPr marL="742950" lvl="1" indent="-285750" algn="just">
              <a:buFont typeface="Wingdings" panose="05000000000000000000" pitchFamily="2" charset="2"/>
              <a:buChar char="ü"/>
            </a:pPr>
            <a:r>
              <a:rPr lang="sr-Latn-RS" dirty="0"/>
              <a:t>Sudskog naloga</a:t>
            </a:r>
            <a:endParaRPr lang="en-US" dirty="0"/>
          </a:p>
          <a:p>
            <a:pPr marL="742950" lvl="1" indent="-285750" algn="just">
              <a:buFont typeface="Wingdings" panose="05000000000000000000" pitchFamily="2" charset="2"/>
              <a:buChar char="ü"/>
            </a:pPr>
            <a:r>
              <a:rPr lang="sr-Latn-RS" dirty="0"/>
              <a:t>Upravnog naloga</a:t>
            </a:r>
            <a:endParaRPr lang="en-US" dirty="0"/>
          </a:p>
          <a:p>
            <a:pPr marL="742950" lvl="1" indent="-285750" algn="just">
              <a:buFont typeface="Wingdings" panose="05000000000000000000" pitchFamily="2" charset="2"/>
              <a:buChar char="ü"/>
            </a:pPr>
            <a:r>
              <a:rPr lang="sr-Latn-RS" dirty="0"/>
              <a:t>Direktive</a:t>
            </a:r>
            <a:endParaRPr lang="en-US" dirty="0"/>
          </a:p>
          <a:p>
            <a:pPr marL="742950" lvl="1" indent="-285750" algn="just">
              <a:buFont typeface="Wingdings" panose="05000000000000000000" pitchFamily="2" charset="2"/>
              <a:buChar char="ü"/>
            </a:pPr>
            <a:r>
              <a:rPr lang="sr-Latn-RS" dirty="0"/>
              <a:t>Pretraživanja i zaplene</a:t>
            </a:r>
            <a:endParaRPr lang="en-US" dirty="0"/>
          </a:p>
          <a:p>
            <a:pPr marL="742950" lvl="1" indent="-285750" algn="just">
              <a:buFont typeface="Wingdings" panose="05000000000000000000" pitchFamily="2" charset="2"/>
              <a:buChar char="ü"/>
            </a:pPr>
            <a:r>
              <a:rPr lang="sr-Latn-RS" dirty="0"/>
              <a:t>Izdavanja naredbe</a:t>
            </a:r>
            <a:endParaRPr lang="en-US" dirty="0"/>
          </a:p>
          <a:p>
            <a:pPr marL="285750" lvl="1" indent="-285750" algn="just">
              <a:buFont typeface="Wingdings" panose="05000000000000000000" pitchFamily="2" charset="2"/>
              <a:buChar char="ü"/>
            </a:pPr>
            <a:r>
              <a:rPr lang="sr-Latn-RS" dirty="0"/>
              <a:t>Strane </a:t>
            </a:r>
            <a:r>
              <a:rPr lang="sr-Latn-RS" dirty="0" err="1"/>
              <a:t>ugovornice</a:t>
            </a:r>
            <a:r>
              <a:rPr lang="sr-Latn-RS" dirty="0"/>
              <a:t> imaju fleksibilnost da odrede na koji će način sprovesti zaštitu, mada Budimpeštanska konvencija zahteva da se to učini hitno</a:t>
            </a:r>
            <a:endParaRPr lang="en-US" dirty="0"/>
          </a:p>
        </p:txBody>
      </p:sp>
    </p:spTree>
    <p:extLst>
      <p:ext uri="{BB962C8B-B14F-4D97-AF65-F5344CB8AC3E}">
        <p14:creationId xmlns:p14="http://schemas.microsoft.com/office/powerpoint/2010/main" val="22887546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a:p>
            <a:pPr algn="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3" name="Rectangle 22">
            <a:extLst>
              <a:ext uri="{FF2B5EF4-FFF2-40B4-BE49-F238E27FC236}">
                <a16:creationId xmlns:a16="http://schemas.microsoft.com/office/drawing/2014/main" xmlns="" id="{2F249C7A-C0AF-47C6-8876-946DBD6E0AA3}"/>
              </a:ext>
            </a:extLst>
          </p:cNvPr>
          <p:cNvSpPr/>
          <p:nvPr/>
        </p:nvSpPr>
        <p:spPr>
          <a:xfrm>
            <a:off x="238276" y="1262019"/>
            <a:ext cx="3889351" cy="4832092"/>
          </a:xfrm>
          <a:prstGeom prst="rect">
            <a:avLst/>
          </a:prstGeom>
        </p:spPr>
        <p:txBody>
          <a:bodyPr wrap="square">
            <a:spAutoFit/>
          </a:bodyPr>
          <a:lstStyle/>
          <a:p>
            <a:pPr marL="285750" lvl="0" indent="-285750" algn="just">
              <a:buFont typeface="Wingdings" panose="05000000000000000000" pitchFamily="2" charset="2"/>
              <a:buChar char="Ø"/>
            </a:pPr>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mogu da narede ili na sličan način postignu </a:t>
            </a:r>
            <a:r>
              <a:rPr lang="sr-Latn-RS" sz="1400" b="1" dirty="0">
                <a:solidFill>
                  <a:srgbClr val="FF0000"/>
                </a:solidFill>
              </a:rPr>
              <a:t>hitnu zaštitu</a:t>
            </a:r>
            <a:r>
              <a:rPr lang="sr-Latn-RS" sz="1400" dirty="0">
                <a:solidFill>
                  <a:srgbClr val="FF0000"/>
                </a:solidFill>
              </a:rPr>
              <a:t> </a:t>
            </a:r>
            <a:r>
              <a:rPr lang="sr-Latn-RS" sz="1400" dirty="0"/>
              <a:t>određenih računarskih podataka, uključujući tu i podatke o saobraćaju koji su sačuvani preko računarskog sistema, a posebno u slučaju kada ima osnova da se veruje da su računarski podaci naročito podložni gubitku ili izmeni. </a:t>
            </a:r>
            <a:endParaRPr lang="en-US" sz="1400" dirty="0"/>
          </a:p>
          <a:p>
            <a:pPr marL="285750" lvl="0" indent="-285750" algn="just">
              <a:buFont typeface="Wingdings" panose="05000000000000000000" pitchFamily="2" charset="2"/>
              <a:buChar char="Ø"/>
            </a:pPr>
            <a:r>
              <a:rPr lang="sr-Latn-RS" sz="1400" dirty="0"/>
              <a:t>2. Kada strana </a:t>
            </a:r>
            <a:r>
              <a:rPr lang="sr-Latn-RS" sz="1400" dirty="0" err="1"/>
              <a:t>ugovornica</a:t>
            </a:r>
            <a:r>
              <a:rPr lang="sr-Latn-RS" sz="1400" dirty="0"/>
              <a:t> primeni mere iz stava 1. ovog člana tako što naredi nekom licu da zaštiti određene sačuvane računarske podatke koje to lice poseduje ili kontroliše, strana </a:t>
            </a:r>
            <a:r>
              <a:rPr lang="sr-Latn-RS" sz="1400" dirty="0" err="1"/>
              <a:t>ugovornica</a:t>
            </a:r>
            <a:r>
              <a:rPr lang="sr-Latn-RS" sz="1400" dirty="0"/>
              <a:t> treba da usvoji zakonodavne i druge mere neophodne da se to lice obaveže da štiti i sačuva celovitost tih računarskih podataka za neophodan vremenski period, a najviše do 90 dana, kako bi se nadležnim organima omogućilo da zahtevaju njihovo razotkrivanje. Strana </a:t>
            </a:r>
            <a:r>
              <a:rPr lang="sr-Latn-RS" sz="1400" dirty="0" err="1"/>
              <a:t>ugovornica</a:t>
            </a:r>
            <a:r>
              <a:rPr lang="sr-Latn-RS" sz="1400" dirty="0"/>
              <a:t> može da propiše da navedena naredba može da se ponavlja. </a:t>
            </a:r>
            <a:endParaRPr lang="en-US" sz="1400" dirty="0"/>
          </a:p>
        </p:txBody>
      </p:sp>
      <p:sp>
        <p:nvSpPr>
          <p:cNvPr id="25" name="Rectangle 24">
            <a:extLst>
              <a:ext uri="{FF2B5EF4-FFF2-40B4-BE49-F238E27FC236}">
                <a16:creationId xmlns:a16="http://schemas.microsoft.com/office/drawing/2014/main" xmlns="" id="{6835138B-B564-4190-A328-AFB4CD3FE797}"/>
              </a:ext>
            </a:extLst>
          </p:cNvPr>
          <p:cNvSpPr/>
          <p:nvPr/>
        </p:nvSpPr>
        <p:spPr>
          <a:xfrm>
            <a:off x="4343532" y="1268171"/>
            <a:ext cx="4255719" cy="2862322"/>
          </a:xfrm>
          <a:prstGeom prst="rect">
            <a:avLst/>
          </a:prstGeom>
        </p:spPr>
        <p:txBody>
          <a:bodyPr wrap="square">
            <a:spAutoFit/>
          </a:bodyPr>
          <a:lstStyle/>
          <a:p>
            <a:pPr marL="285750" lvl="0" indent="-285750" algn="just">
              <a:buFont typeface="Wingdings" panose="05000000000000000000" pitchFamily="2" charset="2"/>
              <a:buChar char="ü"/>
            </a:pPr>
            <a:r>
              <a:rPr lang="sr-Latn-RS" dirty="0"/>
              <a:t>Ovlašćenje omogućuje zaštitu postojećih sačuvanih računarskih podataka od svega što bi moglo da izazove promenu ili pogoršanje trenutnog kvaliteta ili stanja tih podataka. </a:t>
            </a:r>
            <a:endParaRPr lang="en-US" dirty="0"/>
          </a:p>
          <a:p>
            <a:pPr marL="285750" lvl="0" indent="-285750" algn="just">
              <a:buFont typeface="Wingdings" panose="05000000000000000000" pitchFamily="2" charset="2"/>
              <a:buChar char="ü"/>
            </a:pPr>
            <a:r>
              <a:rPr lang="sr-Latn-RS" dirty="0"/>
              <a:t>To ne zahteva nužno:</a:t>
            </a:r>
            <a:endParaRPr lang="en-US" dirty="0"/>
          </a:p>
          <a:p>
            <a:pPr marL="742950" lvl="1" indent="-285750" algn="just">
              <a:buFont typeface="Wingdings" panose="05000000000000000000" pitchFamily="2" charset="2"/>
              <a:buChar char="ü"/>
            </a:pPr>
            <a:r>
              <a:rPr lang="sr-Latn-RS" dirty="0"/>
              <a:t>da se onemogući dostupnost tih </a:t>
            </a:r>
            <a:r>
              <a:rPr lang="sr-Latn-RS" dirty="0" smtClean="0"/>
              <a:t>podataka</a:t>
            </a:r>
          </a:p>
          <a:p>
            <a:pPr marL="742950" lvl="1" indent="-285750" algn="just">
              <a:buFont typeface="Wingdings" panose="05000000000000000000" pitchFamily="2" charset="2"/>
              <a:buChar char="ü"/>
            </a:pPr>
            <a:r>
              <a:rPr lang="sr-Latn-RS" dirty="0" smtClean="0"/>
              <a:t>da </a:t>
            </a:r>
            <a:r>
              <a:rPr lang="sr-Latn-RS" dirty="0"/>
              <a:t>se legitimni korisnici spreče da koriste kopiju tih podataka</a:t>
            </a:r>
            <a:endParaRPr lang="en-GB" sz="2400" dirty="0"/>
          </a:p>
        </p:txBody>
      </p:sp>
    </p:spTree>
    <p:extLst>
      <p:ext uri="{BB962C8B-B14F-4D97-AF65-F5344CB8AC3E}">
        <p14:creationId xmlns:p14="http://schemas.microsoft.com/office/powerpoint/2010/main" val="39398703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44624"/>
            <a:ext cx="7632700"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a:p>
            <a:pPr algn="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3" name="Rectangle 22">
            <a:extLst>
              <a:ext uri="{FF2B5EF4-FFF2-40B4-BE49-F238E27FC236}">
                <a16:creationId xmlns:a16="http://schemas.microsoft.com/office/drawing/2014/main" xmlns="" id="{2F249C7A-C0AF-47C6-8876-946DBD6E0AA3}"/>
              </a:ext>
            </a:extLst>
          </p:cNvPr>
          <p:cNvSpPr/>
          <p:nvPr/>
        </p:nvSpPr>
        <p:spPr>
          <a:xfrm>
            <a:off x="209093" y="1309828"/>
            <a:ext cx="3889351" cy="5262979"/>
          </a:xfrm>
          <a:prstGeom prst="rect">
            <a:avLst/>
          </a:prstGeom>
        </p:spPr>
        <p:txBody>
          <a:bodyPr wrap="square">
            <a:spAutoFit/>
          </a:bodyPr>
          <a:lstStyle/>
          <a:p>
            <a:pPr marL="342900" indent="-342900" algn="just">
              <a:buFont typeface="Wingdings" pitchFamily="2" charset="2"/>
              <a:buChar char="Ø"/>
            </a:pPr>
            <a:r>
              <a:rPr lang="en-GB" sz="1400" dirty="0"/>
              <a:t>1. </a:t>
            </a:r>
            <a:r>
              <a:rPr lang="sr-Latn-RS" sz="1400" dirty="0"/>
              <a:t>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mogu da narede ili na sličan način postignu hitnu zaštitu </a:t>
            </a:r>
            <a:r>
              <a:rPr lang="sr-Latn-RS" sz="1400" b="1" dirty="0">
                <a:solidFill>
                  <a:srgbClr val="FF0000"/>
                </a:solidFill>
              </a:rPr>
              <a:t>određenih</a:t>
            </a:r>
            <a:r>
              <a:rPr lang="sr-Latn-RS" sz="1400" dirty="0">
                <a:solidFill>
                  <a:srgbClr val="FF0000"/>
                </a:solidFill>
              </a:rPr>
              <a:t> </a:t>
            </a:r>
            <a:r>
              <a:rPr lang="sr-Latn-RS" sz="1400" b="1" dirty="0">
                <a:solidFill>
                  <a:srgbClr val="FF0000"/>
                </a:solidFill>
              </a:rPr>
              <a:t>računarskih podataka, uključujući tu i podatke o saobraćaju </a:t>
            </a:r>
            <a:r>
              <a:rPr lang="sr-Latn-RS" sz="1400" dirty="0"/>
              <a:t>koji su sačuvani preko računarskog sistema, a posebno u slučaju kada ima osnova da se veruje da su računarski podaci naročito podložni gubitku ili izmeni. </a:t>
            </a:r>
          </a:p>
          <a:p>
            <a:pPr marL="342900" indent="-342900" algn="just">
              <a:buFont typeface="Wingdings" pitchFamily="2" charset="2"/>
              <a:buChar char="Ø"/>
            </a:pPr>
            <a:endParaRPr lang="en-GB" sz="1400" dirty="0"/>
          </a:p>
          <a:p>
            <a:pPr marL="342900" indent="-342900" algn="just">
              <a:buFont typeface="Wingdings" pitchFamily="2" charset="2"/>
              <a:buChar char="Ø"/>
            </a:pPr>
            <a:r>
              <a:rPr lang="en-US" sz="1400" dirty="0"/>
              <a:t>2. </a:t>
            </a:r>
            <a:r>
              <a:rPr lang="sr-Latn-RS" sz="1400" dirty="0"/>
              <a:t>Kada strana </a:t>
            </a:r>
            <a:r>
              <a:rPr lang="sr-Latn-RS" sz="1400" dirty="0" err="1"/>
              <a:t>ugovornica</a:t>
            </a:r>
            <a:r>
              <a:rPr lang="sr-Latn-RS" sz="1400" dirty="0"/>
              <a:t> primeni mere iz stava 1. ovog člana tako što naredi nekom licu da zaštiti određene sačuvane računarske podatke koje to lice poseduje ili kontroliše, strana </a:t>
            </a:r>
            <a:r>
              <a:rPr lang="sr-Latn-RS" sz="1400" dirty="0" err="1"/>
              <a:t>ugovornica</a:t>
            </a:r>
            <a:r>
              <a:rPr lang="sr-Latn-RS" sz="1400" dirty="0"/>
              <a:t> treba da usvoji zakonodavne i druge mere neophodne da se to lice obaveže da štiti i sačuva celovitost tih računarskih podataka za neophodan vremenski period, a najviše do 90 dana, kako bi se nadležnim organima omogućilo da zahtevaju njihovo razotkrivanje. Strana </a:t>
            </a:r>
            <a:r>
              <a:rPr lang="sr-Latn-RS" sz="1400" dirty="0" err="1"/>
              <a:t>ugovornica</a:t>
            </a:r>
            <a:r>
              <a:rPr lang="sr-Latn-RS" sz="1400" dirty="0"/>
              <a:t> može da propiše da navedena naredba može da se ponavlja. </a:t>
            </a:r>
            <a:endParaRPr lang="en-GB" sz="1400" dirty="0"/>
          </a:p>
        </p:txBody>
      </p:sp>
      <p:sp>
        <p:nvSpPr>
          <p:cNvPr id="25" name="Rectangle 24">
            <a:extLst>
              <a:ext uri="{FF2B5EF4-FFF2-40B4-BE49-F238E27FC236}">
                <a16:creationId xmlns:a16="http://schemas.microsoft.com/office/drawing/2014/main" xmlns="" id="{6835138B-B564-4190-A328-AFB4CD3FE797}"/>
              </a:ext>
            </a:extLst>
          </p:cNvPr>
          <p:cNvSpPr/>
          <p:nvPr/>
        </p:nvSpPr>
        <p:spPr>
          <a:xfrm>
            <a:off x="4435812" y="1309828"/>
            <a:ext cx="4095345" cy="3416320"/>
          </a:xfrm>
          <a:prstGeom prst="rect">
            <a:avLst/>
          </a:prstGeom>
        </p:spPr>
        <p:txBody>
          <a:bodyPr wrap="square">
            <a:spAutoFit/>
          </a:bodyPr>
          <a:lstStyle/>
          <a:p>
            <a:pPr marL="285750" lvl="0" indent="-285750" algn="just">
              <a:buFont typeface="Wingdings" panose="05000000000000000000" pitchFamily="2" charset="2"/>
              <a:buChar char="ü"/>
            </a:pPr>
            <a:r>
              <a:rPr lang="sr-Latn-RS" dirty="0"/>
              <a:t>To ovlašćenje se odnosi na sve računarske podatke, uključujući:</a:t>
            </a:r>
            <a:endParaRPr lang="en-US" dirty="0"/>
          </a:p>
          <a:p>
            <a:pPr marL="742950" lvl="1" indent="-285750" algn="just">
              <a:buFont typeface="Wingdings" panose="05000000000000000000" pitchFamily="2" charset="2"/>
              <a:buChar char="ü"/>
            </a:pPr>
            <a:r>
              <a:rPr lang="sr-Latn-RS" dirty="0"/>
              <a:t>Poslovnu, zdravstvenu, ličnu i drugu evidenciju</a:t>
            </a:r>
            <a:endParaRPr lang="en-US" dirty="0"/>
          </a:p>
          <a:p>
            <a:pPr marL="742950" lvl="1" indent="-285750" algn="just">
              <a:buFont typeface="Wingdings" panose="05000000000000000000" pitchFamily="2" charset="2"/>
              <a:buChar char="ü"/>
            </a:pPr>
            <a:r>
              <a:rPr lang="sr-Latn-RS" dirty="0"/>
              <a:t>Podatke o saobraćaju</a:t>
            </a:r>
            <a:endParaRPr lang="en-US" dirty="0"/>
          </a:p>
          <a:p>
            <a:pPr marL="285750" lvl="0" indent="-285750" algn="just">
              <a:buFont typeface="Wingdings" panose="05000000000000000000" pitchFamily="2" charset="2"/>
              <a:buChar char="ü"/>
            </a:pPr>
            <a:r>
              <a:rPr lang="sr-Latn-RS" dirty="0"/>
              <a:t>Moraju biti primenjene mere u vezi sa istragom određenog konkretnog slučaja </a:t>
            </a:r>
            <a:endParaRPr lang="en-US" dirty="0"/>
          </a:p>
          <a:p>
            <a:pPr marL="285750" indent="-285750" algn="just">
              <a:buFont typeface="Wingdings" panose="05000000000000000000" pitchFamily="2" charset="2"/>
              <a:buChar char="ü"/>
            </a:pPr>
            <a:r>
              <a:rPr lang="sr-Latn-RS" dirty="0"/>
              <a:t>Moraju biti primenjene mere u odnosu na konkretne računarske podatke (a ne u odnosu na neodređenu količinu podataka</a:t>
            </a:r>
            <a:r>
              <a:rPr lang="es-CL" dirty="0"/>
              <a:t>)</a:t>
            </a:r>
            <a:endParaRPr lang="en-GB" sz="2400" dirty="0"/>
          </a:p>
        </p:txBody>
      </p:sp>
    </p:spTree>
    <p:extLst>
      <p:ext uri="{BB962C8B-B14F-4D97-AF65-F5344CB8AC3E}">
        <p14:creationId xmlns:p14="http://schemas.microsoft.com/office/powerpoint/2010/main" val="4053446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 xmlns:a16="http://schemas.microsoft.com/office/drawing/2014/main" id="{3CE3C051-7F78-4EAF-8CA3-B9689E461A1C}"/>
              </a:ext>
            </a:extLst>
          </p:cNvPr>
          <p:cNvSpPr>
            <a:spLocks noGrp="1"/>
          </p:cNvSpPr>
          <p:nvPr>
            <p:ph idx="1"/>
          </p:nvPr>
        </p:nvSpPr>
        <p:spPr/>
        <p:txBody>
          <a:bodyPr/>
          <a:lstStyle/>
          <a:p>
            <a:pPr marL="514350" lvl="0" indent="-514350">
              <a:lnSpc>
                <a:spcPct val="150000"/>
              </a:lnSpc>
              <a:buFont typeface="+mj-lt"/>
              <a:buAutoNum type="arabicPeriod"/>
            </a:pPr>
            <a:r>
              <a:rPr lang="sr-Latn-RS" dirty="0"/>
              <a:t>Oblast primene procesnih odredaba</a:t>
            </a:r>
            <a:endParaRPr lang="en-US" dirty="0"/>
          </a:p>
          <a:p>
            <a:pPr marL="514350" lvl="0" indent="-514350">
              <a:lnSpc>
                <a:spcPct val="150000"/>
              </a:lnSpc>
              <a:buFont typeface="+mj-lt"/>
              <a:buAutoNum type="arabicPeriod"/>
            </a:pPr>
            <a:r>
              <a:rPr lang="sr-Latn-RS" dirty="0"/>
              <a:t>Uslovi i ograničenja</a:t>
            </a:r>
            <a:endParaRPr lang="en-US" dirty="0"/>
          </a:p>
          <a:p>
            <a:pPr marL="514350" lvl="0" indent="-514350">
              <a:lnSpc>
                <a:spcPct val="150000"/>
              </a:lnSpc>
              <a:buFont typeface="+mj-lt"/>
              <a:buAutoNum type="arabicPeriod"/>
            </a:pPr>
            <a:r>
              <a:rPr lang="sr-Latn-RS" dirty="0"/>
              <a:t>Hitna zaštita sačuvanih računarskih podataka i delimično otkrivanje podataka o saobraćaju</a:t>
            </a:r>
            <a:endParaRPr lang="en-US" dirty="0"/>
          </a:p>
          <a:p>
            <a:pPr marL="514350" indent="-514350">
              <a:lnSpc>
                <a:spcPct val="150000"/>
              </a:lnSpc>
              <a:buFont typeface="+mj-lt"/>
              <a:buAutoNum type="arabicPeriod"/>
            </a:pPr>
            <a:r>
              <a:rPr lang="sr-Latn-RS" dirty="0"/>
              <a:t>Izdavanje naredbe</a:t>
            </a:r>
            <a:endParaRPr lang="en-GB" dirty="0"/>
          </a:p>
        </p:txBody>
      </p:sp>
      <p:sp>
        <p:nvSpPr>
          <p:cNvPr id="3" name="Slide Number Placeholder 2">
            <a:extLst>
              <a:ext uri="{FF2B5EF4-FFF2-40B4-BE49-F238E27FC236}">
                <a16:creationId xmlns="" xmlns:a16="http://schemas.microsoft.com/office/drawing/2014/main" id="{326DEE90-BBA0-4583-ACBF-ECFB113664A1}"/>
              </a:ext>
            </a:extLst>
          </p:cNvPr>
          <p:cNvSpPr>
            <a:spLocks noGrp="1"/>
          </p:cNvSpPr>
          <p:nvPr>
            <p:ph type="sldNum" sz="quarter" idx="10"/>
          </p:nvPr>
        </p:nvSpPr>
        <p:spPr/>
        <p:txBody>
          <a:bodyPr/>
          <a:lstStyle/>
          <a:p>
            <a:fld id="{49C04F3A-82BD-4011-AADB-1F79FD7DF4BC}" type="slidenum">
              <a:rPr lang="en-GB" smtClean="0"/>
              <a:pPr/>
              <a:t>2</a:t>
            </a:fld>
            <a:endParaRPr lang="en-GB" dirty="0"/>
          </a:p>
        </p:txBody>
      </p:sp>
      <p:sp>
        <p:nvSpPr>
          <p:cNvPr id="4" name="Text Placeholder 3">
            <a:extLst>
              <a:ext uri="{FF2B5EF4-FFF2-40B4-BE49-F238E27FC236}">
                <a16:creationId xmlns="" xmlns:a16="http://schemas.microsoft.com/office/drawing/2014/main" id="{B9B1F5F5-B558-4D71-96FB-A9C9C54C9C78}"/>
              </a:ext>
            </a:extLst>
          </p:cNvPr>
          <p:cNvSpPr>
            <a:spLocks noGrp="1"/>
          </p:cNvSpPr>
          <p:nvPr>
            <p:ph type="body" sz="quarter" idx="11"/>
          </p:nvPr>
        </p:nvSpPr>
        <p:spPr/>
        <p:txBody>
          <a:bodyPr/>
          <a:lstStyle/>
          <a:p>
            <a:r>
              <a:rPr lang="sr-Latn-RS" dirty="0" smtClean="0">
                <a:latin typeface="Verdana" charset="0"/>
                <a:cs typeface="Verdana" charset="0"/>
              </a:rPr>
              <a:t>Sadržaj sesije</a:t>
            </a:r>
            <a:endParaRPr lang="en-GB" dirty="0"/>
          </a:p>
        </p:txBody>
      </p:sp>
    </p:spTree>
    <p:extLst>
      <p:ext uri="{BB962C8B-B14F-4D97-AF65-F5344CB8AC3E}">
        <p14:creationId xmlns:p14="http://schemas.microsoft.com/office/powerpoint/2010/main" val="24857401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06813"/>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a16="http://schemas.microsoft.com/office/drawing/2014/main" xmlns="" id="{6307FADD-3E6B-406F-9B66-C841DF391B79}"/>
              </a:ext>
            </a:extLst>
          </p:cNvPr>
          <p:cNvSpPr/>
          <p:nvPr/>
        </p:nvSpPr>
        <p:spPr>
          <a:xfrm>
            <a:off x="121544" y="1272817"/>
            <a:ext cx="3889351" cy="4832092"/>
          </a:xfrm>
          <a:prstGeom prst="rect">
            <a:avLst/>
          </a:prstGeom>
        </p:spPr>
        <p:txBody>
          <a:bodyPr wrap="square">
            <a:spAutoFit/>
          </a:bodyPr>
          <a:lstStyle/>
          <a:p>
            <a:pPr marL="285750" lvl="0" indent="-285750" algn="just">
              <a:buFont typeface="Wingdings" panose="05000000000000000000" pitchFamily="2" charset="2"/>
              <a:buChar char="Ø"/>
            </a:pPr>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mogu da narede ili na sličan način postignu hitnu zaštitu određenih računarskih podataka, uključujući tu i podatke o saobraćaju koji su </a:t>
            </a:r>
            <a:r>
              <a:rPr lang="sr-Latn-RS" sz="1400" b="1" dirty="0">
                <a:solidFill>
                  <a:srgbClr val="FF0000"/>
                </a:solidFill>
              </a:rPr>
              <a:t>sačuvani preko računarskog sistema</a:t>
            </a:r>
            <a:r>
              <a:rPr lang="sr-Latn-RS" sz="1400" dirty="0"/>
              <a:t>, a posebno u slučaju kada ima osnova da se veruje da su računarski podaci naročito podložni gubitku ili izmeni. </a:t>
            </a:r>
            <a:endParaRPr lang="en-US" sz="1400" dirty="0"/>
          </a:p>
          <a:p>
            <a:pPr marL="285750" indent="-285750" algn="just">
              <a:buFont typeface="Wingdings" panose="05000000000000000000" pitchFamily="2" charset="2"/>
              <a:buChar char="Ø"/>
            </a:pPr>
            <a:r>
              <a:rPr lang="sr-Latn-RS" sz="1400" dirty="0"/>
              <a:t>2. Kada strana </a:t>
            </a:r>
            <a:r>
              <a:rPr lang="sr-Latn-RS" sz="1400" dirty="0" err="1"/>
              <a:t>ugovornica</a:t>
            </a:r>
            <a:r>
              <a:rPr lang="sr-Latn-RS" sz="1400" dirty="0"/>
              <a:t> primeni mere iz stava 1. ovog člana tako što naredi nekom licu da zaštiti određene sačuvane računarske podatke koje to lice poseduje ili kontroliše, strana </a:t>
            </a:r>
            <a:r>
              <a:rPr lang="sr-Latn-RS" sz="1400" dirty="0" err="1"/>
              <a:t>ugovornica</a:t>
            </a:r>
            <a:r>
              <a:rPr lang="sr-Latn-RS" sz="1400" dirty="0"/>
              <a:t> treba da usvoji zakonodavne i druge mere neophodne da se to lice obaveže da štiti i sačuva celovitost tih računarskih podataka za neophodan vremenski period, a najviše do 90 dana, kako bi se nadležnim organima omogućilo da zahtevaju njihovo razotkrivanje. Strana </a:t>
            </a:r>
            <a:r>
              <a:rPr lang="sr-Latn-RS" sz="1400" dirty="0" err="1"/>
              <a:t>ugovornica</a:t>
            </a:r>
            <a:r>
              <a:rPr lang="sr-Latn-RS" sz="1400" dirty="0"/>
              <a:t> može da propiše da navedena naredba može da se ponavlja.</a:t>
            </a:r>
            <a:endParaRPr lang="en-GB" sz="1400" dirty="0"/>
          </a:p>
        </p:txBody>
      </p:sp>
      <p:sp>
        <p:nvSpPr>
          <p:cNvPr id="3" name="Rectangle 2">
            <a:extLst>
              <a:ext uri="{FF2B5EF4-FFF2-40B4-BE49-F238E27FC236}">
                <a16:creationId xmlns:a16="http://schemas.microsoft.com/office/drawing/2014/main" xmlns="" id="{A67DD044-0EFC-4C9C-9F28-8A71A6074482}"/>
              </a:ext>
            </a:extLst>
          </p:cNvPr>
          <p:cNvSpPr/>
          <p:nvPr/>
        </p:nvSpPr>
        <p:spPr>
          <a:xfrm>
            <a:off x="4275438" y="1287212"/>
            <a:ext cx="4304358" cy="2031325"/>
          </a:xfrm>
          <a:prstGeom prst="rect">
            <a:avLst/>
          </a:prstGeom>
        </p:spPr>
        <p:txBody>
          <a:bodyPr wrap="square">
            <a:spAutoFit/>
          </a:bodyPr>
          <a:lstStyle/>
          <a:p>
            <a:pPr marL="285750" lvl="0" indent="-285750" algn="just">
              <a:buFont typeface="Wingdings" panose="05000000000000000000" pitchFamily="2" charset="2"/>
              <a:buChar char="ü"/>
            </a:pPr>
            <a:r>
              <a:rPr lang="sr-Latn-RS" dirty="0"/>
              <a:t>Zaštita ne nameće opštu obavezu da se zadrže podaci</a:t>
            </a:r>
            <a:endParaRPr lang="en-US" dirty="0"/>
          </a:p>
          <a:p>
            <a:pPr marL="285750" lvl="0" indent="-285750" algn="just">
              <a:buFont typeface="Wingdings" panose="05000000000000000000" pitchFamily="2" charset="2"/>
              <a:buChar char="ü"/>
            </a:pPr>
            <a:r>
              <a:rPr lang="sr-Latn-RS" dirty="0"/>
              <a:t>Podaci čija se zaštita traži moraju:</a:t>
            </a:r>
            <a:endParaRPr lang="en-US" dirty="0"/>
          </a:p>
          <a:p>
            <a:pPr marL="742950" lvl="1" indent="-285750" algn="just">
              <a:buFont typeface="Wingdings" panose="05000000000000000000" pitchFamily="2" charset="2"/>
              <a:buChar char="ü"/>
            </a:pPr>
            <a:r>
              <a:rPr lang="sr-Latn-RS" dirty="0"/>
              <a:t>Već postojati</a:t>
            </a:r>
            <a:endParaRPr lang="en-US" dirty="0"/>
          </a:p>
          <a:p>
            <a:pPr marL="742950" lvl="1" indent="-285750" algn="just">
              <a:buFont typeface="Wingdings" panose="05000000000000000000" pitchFamily="2" charset="2"/>
              <a:buChar char="ü"/>
            </a:pPr>
            <a:r>
              <a:rPr lang="sr-Latn-RS" dirty="0"/>
              <a:t>Biti već prikupljeni i sačuvani (uskladišteni ili pohranjeni) u računarskom sistemu</a:t>
            </a:r>
            <a:endParaRPr lang="en-US" dirty="0"/>
          </a:p>
        </p:txBody>
      </p:sp>
    </p:spTree>
    <p:extLst>
      <p:ext uri="{BB962C8B-B14F-4D97-AF65-F5344CB8AC3E}">
        <p14:creationId xmlns:p14="http://schemas.microsoft.com/office/powerpoint/2010/main" val="39474493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756" y="48638"/>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a16="http://schemas.microsoft.com/office/drawing/2014/main" xmlns="" id="{6307FADD-3E6B-406F-9B66-C841DF391B79}"/>
              </a:ext>
            </a:extLst>
          </p:cNvPr>
          <p:cNvSpPr/>
          <p:nvPr/>
        </p:nvSpPr>
        <p:spPr>
          <a:xfrm>
            <a:off x="199366" y="1287212"/>
            <a:ext cx="3889351" cy="4832092"/>
          </a:xfrm>
          <a:prstGeom prst="rect">
            <a:avLst/>
          </a:prstGeom>
        </p:spPr>
        <p:txBody>
          <a:bodyPr wrap="square">
            <a:spAutoFit/>
          </a:bodyPr>
          <a:lstStyle/>
          <a:p>
            <a:pPr marL="285750" lvl="0" indent="-285750" algn="just">
              <a:buFont typeface="Wingdings" panose="05000000000000000000" pitchFamily="2" charset="2"/>
              <a:buChar char="Ø"/>
            </a:pPr>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mogu da narede ili na sličan način postignu hitnu zaštitu određenih računarskih podataka, uključujući tu i podatke o saobraćaju koji su sačuvani preko računarskog sistema, a posebno u slučaju kada ima </a:t>
            </a:r>
            <a:r>
              <a:rPr lang="sr-Latn-RS" sz="1400" b="1" dirty="0">
                <a:solidFill>
                  <a:srgbClr val="FF0000"/>
                </a:solidFill>
              </a:rPr>
              <a:t>osnova da se veruje da su računarski podaci naročito podložni gubitku ili izmeni</a:t>
            </a:r>
            <a:r>
              <a:rPr lang="sr-Latn-RS" sz="1400" dirty="0"/>
              <a:t>. </a:t>
            </a:r>
            <a:endParaRPr lang="en-US" sz="1400" dirty="0"/>
          </a:p>
          <a:p>
            <a:pPr marL="285750" indent="-285750" algn="just">
              <a:buFont typeface="Wingdings" panose="05000000000000000000" pitchFamily="2" charset="2"/>
              <a:buChar char="Ø"/>
            </a:pPr>
            <a:r>
              <a:rPr lang="sr-Latn-RS" sz="1400" dirty="0"/>
              <a:t>2. Kada strana </a:t>
            </a:r>
            <a:r>
              <a:rPr lang="sr-Latn-RS" sz="1400" dirty="0" err="1"/>
              <a:t>ugovornica</a:t>
            </a:r>
            <a:r>
              <a:rPr lang="sr-Latn-RS" sz="1400" dirty="0"/>
              <a:t> primeni mere iz stava 1. ovog člana tako što naredi nekom licu da zaštiti određene sačuvane računarske podatke koje to lice poseduje ili kontroliše, strana </a:t>
            </a:r>
            <a:r>
              <a:rPr lang="sr-Latn-RS" sz="1400" dirty="0" err="1"/>
              <a:t>ugovornica</a:t>
            </a:r>
            <a:r>
              <a:rPr lang="sr-Latn-RS" sz="1400" dirty="0"/>
              <a:t> treba da usvoji zakonodavne i druge mere neophodne da se to lice obaveže da štiti i sačuva celovitost tih računarskih podataka za neophodan vremenski period, a najviše do 90 dana, kako bi se nadležnim organima omogućilo da zahtevaju njihovo razotkrivanje. Strana </a:t>
            </a:r>
            <a:r>
              <a:rPr lang="sr-Latn-RS" sz="1400" dirty="0" err="1"/>
              <a:t>ugovornica</a:t>
            </a:r>
            <a:r>
              <a:rPr lang="sr-Latn-RS" sz="1400" dirty="0"/>
              <a:t> može da propiše da navedena naredba može da se ponavlja. </a:t>
            </a:r>
            <a:endParaRPr lang="en-GB" sz="1400" dirty="0"/>
          </a:p>
        </p:txBody>
      </p:sp>
      <p:sp>
        <p:nvSpPr>
          <p:cNvPr id="3" name="Rectangle 2">
            <a:extLst>
              <a:ext uri="{FF2B5EF4-FFF2-40B4-BE49-F238E27FC236}">
                <a16:creationId xmlns:a16="http://schemas.microsoft.com/office/drawing/2014/main" xmlns="" id="{A67DD044-0EFC-4C9C-9F28-8A71A6074482}"/>
              </a:ext>
            </a:extLst>
          </p:cNvPr>
          <p:cNvSpPr/>
          <p:nvPr/>
        </p:nvSpPr>
        <p:spPr>
          <a:xfrm>
            <a:off x="4275438" y="1287212"/>
            <a:ext cx="4747018" cy="2862322"/>
          </a:xfrm>
          <a:prstGeom prst="rect">
            <a:avLst/>
          </a:prstGeom>
        </p:spPr>
        <p:txBody>
          <a:bodyPr wrap="square">
            <a:spAutoFit/>
          </a:bodyPr>
          <a:lstStyle/>
          <a:p>
            <a:pPr marL="285750" lvl="0" indent="-285750" algn="just">
              <a:buFont typeface="Wingdings" panose="05000000000000000000" pitchFamily="2" charset="2"/>
              <a:buChar char="Ø"/>
            </a:pPr>
            <a:r>
              <a:rPr lang="sr-Latn-RS" sz="2000" dirty="0"/>
              <a:t>Da bi zaštita bila sprovedena, mora postojati osnov po kome su računarski podaci naročito podložni gubitku ili izmeni </a:t>
            </a:r>
            <a:endParaRPr lang="en-US" sz="2000" dirty="0"/>
          </a:p>
          <a:p>
            <a:pPr marL="285750" lvl="0" indent="-285750" algn="just">
              <a:buFont typeface="Wingdings" panose="05000000000000000000" pitchFamily="2" charset="2"/>
              <a:buChar char="Ø"/>
            </a:pPr>
            <a:r>
              <a:rPr lang="sr-Latn-RS" sz="2000" dirty="0"/>
              <a:t>Primeri</a:t>
            </a:r>
            <a:r>
              <a:rPr lang="en-GB" sz="2000" dirty="0"/>
              <a:t>:</a:t>
            </a:r>
            <a:endParaRPr lang="en-US" sz="2000" dirty="0"/>
          </a:p>
          <a:p>
            <a:pPr marL="742950" lvl="1" indent="-285750" algn="just">
              <a:buFont typeface="Wingdings" panose="05000000000000000000" pitchFamily="2" charset="2"/>
              <a:buChar char="Ø"/>
            </a:pPr>
            <a:r>
              <a:rPr lang="sr-Latn-RS" sz="2000" dirty="0"/>
              <a:t>Politika brisanja podataka</a:t>
            </a:r>
            <a:endParaRPr lang="en-US" sz="2000" dirty="0"/>
          </a:p>
          <a:p>
            <a:pPr marL="742950" lvl="1" indent="-285750" algn="just">
              <a:buFont typeface="Wingdings" panose="05000000000000000000" pitchFamily="2" charset="2"/>
              <a:buChar char="Ø"/>
            </a:pPr>
            <a:r>
              <a:rPr lang="sr-Latn-RS" sz="2000" dirty="0"/>
              <a:t>Politika ograničenog zadržavanja </a:t>
            </a:r>
            <a:endParaRPr lang="en-US" sz="2000" dirty="0"/>
          </a:p>
          <a:p>
            <a:pPr marL="742950" lvl="1" indent="-285750" algn="just">
              <a:buFont typeface="Wingdings" panose="05000000000000000000" pitchFamily="2" charset="2"/>
              <a:buChar char="Ø"/>
            </a:pPr>
            <a:r>
              <a:rPr lang="sr-Latn-RS" sz="2000" dirty="0" err="1"/>
              <a:t>Nebezbedno</a:t>
            </a:r>
            <a:r>
              <a:rPr lang="sr-Latn-RS" sz="2000" dirty="0"/>
              <a:t> čuvanje podataka </a:t>
            </a:r>
            <a:endParaRPr lang="en-US" sz="2000" dirty="0"/>
          </a:p>
          <a:p>
            <a:pPr marL="742950" lvl="1" indent="-285750" algn="just">
              <a:buFont typeface="Wingdings" panose="05000000000000000000" pitchFamily="2" charset="2"/>
              <a:buChar char="Ø"/>
            </a:pPr>
            <a:r>
              <a:rPr lang="sr-Latn-RS" sz="2000" dirty="0"/>
              <a:t>Čuvar koji ne uliva poverenje</a:t>
            </a:r>
            <a:endParaRPr lang="en-US" sz="2000" dirty="0"/>
          </a:p>
        </p:txBody>
      </p:sp>
    </p:spTree>
    <p:extLst>
      <p:ext uri="{BB962C8B-B14F-4D97-AF65-F5344CB8AC3E}">
        <p14:creationId xmlns:p14="http://schemas.microsoft.com/office/powerpoint/2010/main" val="28089954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756"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a16="http://schemas.microsoft.com/office/drawing/2014/main" xmlns="" id="{6307FADD-3E6B-406F-9B66-C841DF391B79}"/>
              </a:ext>
            </a:extLst>
          </p:cNvPr>
          <p:cNvSpPr/>
          <p:nvPr/>
        </p:nvSpPr>
        <p:spPr>
          <a:xfrm>
            <a:off x="179910" y="1287212"/>
            <a:ext cx="3889351" cy="4832092"/>
          </a:xfrm>
          <a:prstGeom prst="rect">
            <a:avLst/>
          </a:prstGeom>
        </p:spPr>
        <p:txBody>
          <a:bodyPr wrap="square">
            <a:spAutoFit/>
          </a:bodyPr>
          <a:lstStyle/>
          <a:p>
            <a:pPr marL="285750" lvl="0" indent="-285750" algn="just">
              <a:buFont typeface="Wingdings" panose="05000000000000000000" pitchFamily="2" charset="2"/>
              <a:buChar char="Ø"/>
            </a:pPr>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mogu da narede ili na sličan način postignu hitnu zaštitu određenih računarskih podataka, uključujući tu i podatke o saobraćaju koji su sačuvani preko računarskog sistema, a posebno u slučaju kada ima osnova da se veruje da su računarski podaci naročito podložni gubitku ili izmeni. </a:t>
            </a:r>
            <a:endParaRPr lang="en-US" sz="1400" dirty="0"/>
          </a:p>
          <a:p>
            <a:pPr marL="285750" indent="-285750" algn="just">
              <a:buFont typeface="Wingdings" panose="05000000000000000000" pitchFamily="2" charset="2"/>
              <a:buChar char="Ø"/>
            </a:pPr>
            <a:r>
              <a:rPr lang="sr-Latn-RS" sz="1400" dirty="0"/>
              <a:t>2. Kada strana </a:t>
            </a:r>
            <a:r>
              <a:rPr lang="sr-Latn-RS" sz="1400" dirty="0" err="1"/>
              <a:t>ugovornica</a:t>
            </a:r>
            <a:r>
              <a:rPr lang="sr-Latn-RS" sz="1400" dirty="0"/>
              <a:t> primeni mere iz stava 1. ovog člana tako što naredi nekom licu da zaštiti određene sačuvane računarske podatke koje to lice </a:t>
            </a:r>
            <a:r>
              <a:rPr lang="sr-Latn-RS" sz="1400" b="1" dirty="0">
                <a:solidFill>
                  <a:srgbClr val="FF0000"/>
                </a:solidFill>
              </a:rPr>
              <a:t>poseduje ili kontroliše</a:t>
            </a:r>
            <a:r>
              <a:rPr lang="sr-Latn-RS" sz="1400" dirty="0"/>
              <a:t>, strana </a:t>
            </a:r>
            <a:r>
              <a:rPr lang="sr-Latn-RS" sz="1400" dirty="0" err="1"/>
              <a:t>ugovornica</a:t>
            </a:r>
            <a:r>
              <a:rPr lang="sr-Latn-RS" sz="1400" dirty="0"/>
              <a:t> treba da usvoji zakonodavne i druge mere neophodne da se to lice obaveže da štiti i sačuva celovitost tih računarskih podataka za neophodan vremenski period, a najviše do 90 dana, kako bi se nadležnim organima omogućilo da zahtevaju njihovo razotkrivanje. Strana </a:t>
            </a:r>
            <a:r>
              <a:rPr lang="sr-Latn-RS" sz="1400" dirty="0" err="1"/>
              <a:t>ugovornica</a:t>
            </a:r>
            <a:r>
              <a:rPr lang="sr-Latn-RS" sz="1400" dirty="0"/>
              <a:t> može da propiše da navedena naredba može da se ponavlja. </a:t>
            </a:r>
            <a:endParaRPr lang="en-GB" sz="1400" dirty="0"/>
          </a:p>
        </p:txBody>
      </p:sp>
      <p:sp>
        <p:nvSpPr>
          <p:cNvPr id="3" name="Rectangle 2">
            <a:extLst>
              <a:ext uri="{FF2B5EF4-FFF2-40B4-BE49-F238E27FC236}">
                <a16:creationId xmlns:a16="http://schemas.microsoft.com/office/drawing/2014/main" xmlns="" id="{A67DD044-0EFC-4C9C-9F28-8A71A6074482}"/>
              </a:ext>
            </a:extLst>
          </p:cNvPr>
          <p:cNvSpPr/>
          <p:nvPr/>
        </p:nvSpPr>
        <p:spPr>
          <a:xfrm>
            <a:off x="4562272" y="1287212"/>
            <a:ext cx="4143983" cy="3170099"/>
          </a:xfrm>
          <a:prstGeom prst="rect">
            <a:avLst/>
          </a:prstGeom>
        </p:spPr>
        <p:txBody>
          <a:bodyPr wrap="square">
            <a:spAutoFit/>
          </a:bodyPr>
          <a:lstStyle/>
          <a:p>
            <a:pPr marL="285750" lvl="0" indent="-285750" algn="just">
              <a:buFont typeface="Wingdings" panose="05000000000000000000" pitchFamily="2" charset="2"/>
              <a:buChar char="ü"/>
            </a:pPr>
            <a:r>
              <a:rPr lang="sr-Latn-RS" sz="2000" dirty="0"/>
              <a:t>Lice na koje se odnosi nalog za zaštitu može biti</a:t>
            </a:r>
            <a:r>
              <a:rPr lang="es-CL" sz="2000" dirty="0"/>
              <a:t>:</a:t>
            </a:r>
            <a:endParaRPr lang="en-US" sz="2000" dirty="0"/>
          </a:p>
          <a:p>
            <a:pPr marL="742950" lvl="1" indent="-285750" algn="just">
              <a:buFont typeface="Wingdings" panose="05000000000000000000" pitchFamily="2" charset="2"/>
              <a:buChar char="ü"/>
            </a:pPr>
            <a:r>
              <a:rPr lang="sr-Latn-RS" sz="2000" dirty="0"/>
              <a:t>ili u fizičkom posedu podataka </a:t>
            </a:r>
            <a:endParaRPr lang="en-US" sz="2000" dirty="0"/>
          </a:p>
          <a:p>
            <a:pPr marL="742950" lvl="1" indent="-285750" algn="just">
              <a:buFont typeface="Wingdings" panose="05000000000000000000" pitchFamily="2" charset="2"/>
              <a:buChar char="ü"/>
            </a:pPr>
            <a:r>
              <a:rPr lang="sr-Latn-RS" sz="2000" dirty="0"/>
              <a:t>ili u konstruktivnom posedu podataka (slobodna kontrola nad njihovim predočavanjem)</a:t>
            </a:r>
            <a:endParaRPr lang="en-US" sz="2000" dirty="0"/>
          </a:p>
          <a:p>
            <a:pPr marL="285750" lvl="0" indent="-285750" algn="just">
              <a:buFont typeface="Wingdings" panose="05000000000000000000" pitchFamily="2" charset="2"/>
              <a:buChar char="ü"/>
            </a:pPr>
            <a:r>
              <a:rPr lang="sr-Latn-RS" sz="2000" dirty="0"/>
              <a:t>Kontrola ne obuhvata tehničku sposobnost da se na daljinu pristupi sačuvanim podacima koji nisu pod legitimnom kontrolom</a:t>
            </a:r>
            <a:endParaRPr lang="en-US" sz="2000" dirty="0"/>
          </a:p>
        </p:txBody>
      </p:sp>
    </p:spTree>
    <p:extLst>
      <p:ext uri="{BB962C8B-B14F-4D97-AF65-F5344CB8AC3E}">
        <p14:creationId xmlns:p14="http://schemas.microsoft.com/office/powerpoint/2010/main" val="32899371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756" y="51097"/>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a16="http://schemas.microsoft.com/office/drawing/2014/main" xmlns="" id="{6307FADD-3E6B-406F-9B66-C841DF391B79}"/>
              </a:ext>
            </a:extLst>
          </p:cNvPr>
          <p:cNvSpPr/>
          <p:nvPr/>
        </p:nvSpPr>
        <p:spPr>
          <a:xfrm>
            <a:off x="121544" y="1272817"/>
            <a:ext cx="3889351" cy="4832092"/>
          </a:xfrm>
          <a:prstGeom prst="rect">
            <a:avLst/>
          </a:prstGeom>
        </p:spPr>
        <p:txBody>
          <a:bodyPr wrap="square">
            <a:spAutoFit/>
          </a:bodyPr>
          <a:lstStyle/>
          <a:p>
            <a:pPr marL="285750" lvl="0" indent="-285750" algn="just">
              <a:buFont typeface="Wingdings" panose="05000000000000000000" pitchFamily="2" charset="2"/>
              <a:buChar char="Ø"/>
            </a:pPr>
            <a:r>
              <a:rPr lang="sr-Latn-RS" sz="1400" dirty="0"/>
              <a:t>1. Svaka strana </a:t>
            </a:r>
            <a:r>
              <a:rPr lang="sr-Latn-RS" sz="1400" dirty="0" err="1"/>
              <a:t>ugovornica</a:t>
            </a:r>
            <a:r>
              <a:rPr lang="sr-Latn-RS" sz="1400" dirty="0"/>
              <a:t> treba da usvoji zakonodavne i druge mere neophodne da bi svoje nadležne organe </a:t>
            </a:r>
            <a:r>
              <a:rPr lang="sr-Latn-RS" sz="1400" dirty="0" err="1"/>
              <a:t>ovlastila</a:t>
            </a:r>
            <a:r>
              <a:rPr lang="sr-Latn-RS" sz="1400" dirty="0"/>
              <a:t> da mogu da narede ili na sličan način postignu hitnu zaštitu određenih računarskih podataka, uključujući tu i podatke o saobraćaju koji su sačuvani preko računarskog sistema, a posebno u slučaju kada ima osnova da se veruje da su računarski podaci naročito podložni gubitku ili izmeni. </a:t>
            </a:r>
            <a:endParaRPr lang="en-US" sz="1400" dirty="0"/>
          </a:p>
          <a:p>
            <a:pPr marL="285750" indent="-285750" algn="just">
              <a:buFont typeface="Wingdings" panose="05000000000000000000" pitchFamily="2" charset="2"/>
              <a:buChar char="Ø"/>
            </a:pPr>
            <a:r>
              <a:rPr lang="sr-Latn-RS" sz="1400" dirty="0"/>
              <a:t>2. Kada strana </a:t>
            </a:r>
            <a:r>
              <a:rPr lang="sr-Latn-RS" sz="1400" dirty="0" err="1"/>
              <a:t>ugovornica</a:t>
            </a:r>
            <a:r>
              <a:rPr lang="sr-Latn-RS" sz="1400" dirty="0"/>
              <a:t> primeni mere iz stava 1. ovog člana tako što naredi nekom licu da zaštiti određene sačuvane računarske podatke koje to lice poseduje ili kontroliše, strana </a:t>
            </a:r>
            <a:r>
              <a:rPr lang="sr-Latn-RS" sz="1400" dirty="0" err="1"/>
              <a:t>ugovornica</a:t>
            </a:r>
            <a:r>
              <a:rPr lang="sr-Latn-RS" sz="1400" dirty="0"/>
              <a:t> treba da usvoji zakonodavne i druge mere neophodne da se to lice obaveže da štiti i sačuva celovitost tih računarskih podataka za </a:t>
            </a:r>
            <a:r>
              <a:rPr lang="sr-Latn-RS" sz="1400" b="1" dirty="0">
                <a:solidFill>
                  <a:srgbClr val="FF0000"/>
                </a:solidFill>
              </a:rPr>
              <a:t>neophodan vremenski period, a najviše do 90 dana</a:t>
            </a:r>
            <a:r>
              <a:rPr lang="sr-Latn-RS" sz="1400" dirty="0"/>
              <a:t>, kako bi se nadležnim organima omogućilo </a:t>
            </a:r>
            <a:r>
              <a:rPr lang="sr-Latn-RS" sz="1400" b="1" dirty="0">
                <a:solidFill>
                  <a:srgbClr val="FF0000"/>
                </a:solidFill>
              </a:rPr>
              <a:t>da zahtevaju njihovo razotkrivanje</a:t>
            </a:r>
            <a:r>
              <a:rPr lang="sr-Latn-RS" sz="1400" dirty="0">
                <a:solidFill>
                  <a:srgbClr val="FF0000"/>
                </a:solidFill>
              </a:rPr>
              <a:t>.</a:t>
            </a:r>
            <a:r>
              <a:rPr lang="sr-Latn-RS" sz="1400" dirty="0"/>
              <a:t> Strana </a:t>
            </a:r>
            <a:r>
              <a:rPr lang="sr-Latn-RS" sz="1400" dirty="0" err="1"/>
              <a:t>ugovornica</a:t>
            </a:r>
            <a:r>
              <a:rPr lang="sr-Latn-RS" sz="1400" dirty="0"/>
              <a:t> može da propiše da navedena naredba </a:t>
            </a:r>
            <a:r>
              <a:rPr lang="sr-Latn-RS" sz="1400" b="1" dirty="0">
                <a:solidFill>
                  <a:srgbClr val="FF0000"/>
                </a:solidFill>
              </a:rPr>
              <a:t>može da se ponavlja</a:t>
            </a:r>
            <a:r>
              <a:rPr lang="sr-Latn-RS" sz="1400" dirty="0">
                <a:solidFill>
                  <a:srgbClr val="FF0000"/>
                </a:solidFill>
              </a:rPr>
              <a:t>. </a:t>
            </a:r>
            <a:endParaRPr lang="en-GB" sz="1400" dirty="0">
              <a:solidFill>
                <a:srgbClr val="FF0000"/>
              </a:solidFill>
            </a:endParaRPr>
          </a:p>
        </p:txBody>
      </p:sp>
      <p:sp>
        <p:nvSpPr>
          <p:cNvPr id="3" name="Rectangle 2">
            <a:extLst>
              <a:ext uri="{FF2B5EF4-FFF2-40B4-BE49-F238E27FC236}">
                <a16:creationId xmlns:a16="http://schemas.microsoft.com/office/drawing/2014/main" xmlns="" id="{A67DD044-0EFC-4C9C-9F28-8A71A6074482}"/>
              </a:ext>
            </a:extLst>
          </p:cNvPr>
          <p:cNvSpPr/>
          <p:nvPr/>
        </p:nvSpPr>
        <p:spPr>
          <a:xfrm>
            <a:off x="4411625" y="1272817"/>
            <a:ext cx="4100077" cy="2862322"/>
          </a:xfrm>
          <a:prstGeom prst="rect">
            <a:avLst/>
          </a:prstGeom>
        </p:spPr>
        <p:txBody>
          <a:bodyPr wrap="square">
            <a:spAutoFit/>
          </a:bodyPr>
          <a:lstStyle/>
          <a:p>
            <a:pPr marL="285750" lvl="0" indent="-285750" algn="just">
              <a:buFont typeface="Wingdings" panose="05000000000000000000" pitchFamily="2" charset="2"/>
              <a:buChar char="ü"/>
            </a:pPr>
            <a:r>
              <a:rPr lang="sr-Latn-RS" dirty="0"/>
              <a:t>Zaštita je privremeno ovlašćenje koje omogućuje da se čuvaju podaci dok nadležni organi nastoje da isposluju:</a:t>
            </a:r>
            <a:endParaRPr lang="en-US" dirty="0"/>
          </a:p>
          <a:p>
            <a:pPr marL="625475" lvl="0" indent="-285750" algn="just">
              <a:buFont typeface="Wingdings" panose="05000000000000000000" pitchFamily="2" charset="2"/>
              <a:buChar char="ü"/>
            </a:pPr>
            <a:r>
              <a:rPr lang="sr-Latn-RS" dirty="0"/>
              <a:t>Predaju podataka </a:t>
            </a:r>
            <a:endParaRPr lang="en-US" dirty="0"/>
          </a:p>
          <a:p>
            <a:pPr marL="625475" lvl="0" indent="-285750" algn="just">
              <a:buFont typeface="Wingdings" panose="05000000000000000000" pitchFamily="2" charset="2"/>
              <a:buChar char="ü"/>
            </a:pPr>
            <a:r>
              <a:rPr lang="sr-Latn-RS" dirty="0"/>
              <a:t>Pretraživanje i zaplenu podataka</a:t>
            </a:r>
            <a:endParaRPr lang="en-US" dirty="0"/>
          </a:p>
          <a:p>
            <a:pPr marL="285750" lvl="0" indent="-285750" algn="just">
              <a:buFont typeface="Wingdings" panose="05000000000000000000" pitchFamily="2" charset="2"/>
              <a:buChar char="ü"/>
            </a:pPr>
            <a:r>
              <a:rPr lang="sr-Latn-RS" dirty="0"/>
              <a:t>Najduži period važenja naloga za zaštitu: 90 dana (može da se ponavlja</a:t>
            </a:r>
            <a:r>
              <a:rPr lang="es-CL" dirty="0"/>
              <a:t>)</a:t>
            </a:r>
            <a:endParaRPr lang="en-US" dirty="0"/>
          </a:p>
          <a:p>
            <a:pPr marL="285750" lvl="0" indent="-285750" algn="just">
              <a:buFont typeface="Wingdings" panose="05000000000000000000" pitchFamily="2" charset="2"/>
              <a:buChar char="ü"/>
            </a:pPr>
            <a:r>
              <a:rPr lang="sr-Latn-RS" dirty="0"/>
              <a:t>U nalogu za zaštitu treba precizirati tačan rok zaštite (to ne može biti </a:t>
            </a:r>
            <a:r>
              <a:rPr lang="sr-Latn-RS" dirty="0" err="1"/>
              <a:t>neoročeno</a:t>
            </a:r>
            <a:r>
              <a:rPr lang="sr-Latn-RS" dirty="0"/>
              <a:t>)</a:t>
            </a:r>
            <a:endParaRPr lang="en-US" dirty="0"/>
          </a:p>
        </p:txBody>
      </p:sp>
    </p:spTree>
    <p:extLst>
      <p:ext uri="{BB962C8B-B14F-4D97-AF65-F5344CB8AC3E}">
        <p14:creationId xmlns:p14="http://schemas.microsoft.com/office/powerpoint/2010/main" val="28132047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389756"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smtClean="0">
                <a:solidFill>
                  <a:schemeClr val="bg1"/>
                </a:solidFill>
                <a:latin typeface="Verdana" panose="020B0604030504040204" pitchFamily="34" charset="0"/>
                <a:ea typeface="Verdana" panose="020B0604030504040204" pitchFamily="34" charset="0"/>
                <a:cs typeface="Verdana" charset="0"/>
              </a:rPr>
              <a:t>Hitna zaštita sačuvanih računarskih podataka</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a16="http://schemas.microsoft.com/office/drawing/2014/main" xmlns="" id="{6307FADD-3E6B-406F-9B66-C841DF391B79}"/>
              </a:ext>
            </a:extLst>
          </p:cNvPr>
          <p:cNvSpPr/>
          <p:nvPr/>
        </p:nvSpPr>
        <p:spPr>
          <a:xfrm>
            <a:off x="121544" y="1272817"/>
            <a:ext cx="3889351" cy="1815882"/>
          </a:xfrm>
          <a:prstGeom prst="rect">
            <a:avLst/>
          </a:prstGeom>
        </p:spPr>
        <p:txBody>
          <a:bodyPr wrap="square">
            <a:spAutoFit/>
          </a:bodyPr>
          <a:lstStyle/>
          <a:p>
            <a:pPr marL="285750" lvl="0" indent="-285750" algn="just">
              <a:buFont typeface="Wingdings" panose="05000000000000000000" pitchFamily="2" charset="2"/>
              <a:buChar char="Ø"/>
            </a:pPr>
            <a:r>
              <a:rPr lang="sr-Latn-RS" sz="1600" dirty="0"/>
              <a:t>3. Svaka strana </a:t>
            </a:r>
            <a:r>
              <a:rPr lang="sr-Latn-RS" sz="1600" dirty="0" err="1"/>
              <a:t>ugovornica</a:t>
            </a:r>
            <a:r>
              <a:rPr lang="sr-Latn-RS" sz="1600" dirty="0"/>
              <a:t> treba da usvoji zakonodavne i druge mere neophodne da bi obavezala lice koje čuva ili drugo lice koje štiti računarske podatke </a:t>
            </a:r>
            <a:r>
              <a:rPr lang="sr-Latn-RS" sz="1600" b="1" dirty="0">
                <a:solidFill>
                  <a:srgbClr val="FF0000"/>
                </a:solidFill>
              </a:rPr>
              <a:t>da zadrži u tajnosti pokretanje</a:t>
            </a:r>
            <a:r>
              <a:rPr lang="sr-Latn-RS" sz="1600" b="1" dirty="0"/>
              <a:t> </a:t>
            </a:r>
            <a:r>
              <a:rPr lang="sr-Latn-RS" sz="1600" dirty="0"/>
              <a:t>tih postupaka u trajanju predviđenom domaćim pravom. </a:t>
            </a:r>
            <a:endParaRPr lang="en-US" sz="1600" dirty="0"/>
          </a:p>
        </p:txBody>
      </p:sp>
      <p:sp>
        <p:nvSpPr>
          <p:cNvPr id="3" name="Rectangle 2">
            <a:extLst>
              <a:ext uri="{FF2B5EF4-FFF2-40B4-BE49-F238E27FC236}">
                <a16:creationId xmlns:a16="http://schemas.microsoft.com/office/drawing/2014/main" xmlns="" id="{A67DD044-0EFC-4C9C-9F28-8A71A6074482}"/>
              </a:ext>
            </a:extLst>
          </p:cNvPr>
          <p:cNvSpPr/>
          <p:nvPr/>
        </p:nvSpPr>
        <p:spPr>
          <a:xfrm>
            <a:off x="4333804" y="1271311"/>
            <a:ext cx="4255719" cy="3416320"/>
          </a:xfrm>
          <a:prstGeom prst="rect">
            <a:avLst/>
          </a:prstGeom>
        </p:spPr>
        <p:txBody>
          <a:bodyPr wrap="square">
            <a:spAutoFit/>
          </a:bodyPr>
          <a:lstStyle/>
          <a:p>
            <a:pPr marL="285750" lvl="0" indent="-285750" algn="just">
              <a:buFont typeface="Wingdings" panose="05000000000000000000" pitchFamily="2" charset="2"/>
              <a:buChar char="ü"/>
            </a:pPr>
            <a:r>
              <a:rPr lang="sr-Latn-RS" dirty="0"/>
              <a:t>Nalogom ili naredbom za zaštitu može se zahtevati od lica koje treba da zaštiti računarske podatke da u određenom roku zadrži u tajnosti taj postupak. </a:t>
            </a:r>
            <a:endParaRPr lang="en-US" dirty="0"/>
          </a:p>
          <a:p>
            <a:pPr marL="285750" lvl="0" indent="-285750" algn="just">
              <a:buFont typeface="Wingdings" panose="05000000000000000000" pitchFamily="2" charset="2"/>
              <a:buChar char="ü"/>
            </a:pPr>
            <a:r>
              <a:rPr lang="sr-Latn-RS" dirty="0"/>
              <a:t>Svrha</a:t>
            </a:r>
            <a:r>
              <a:rPr lang="en-US" dirty="0"/>
              <a:t>:</a:t>
            </a:r>
          </a:p>
          <a:p>
            <a:pPr marL="742950" lvl="1" indent="-285750" algn="just">
              <a:buFont typeface="Wingdings" panose="05000000000000000000" pitchFamily="2" charset="2"/>
              <a:buChar char="ü"/>
            </a:pPr>
            <a:r>
              <a:rPr lang="sr-Latn-RS" dirty="0"/>
              <a:t>Osumnjičeni tako ne postaju svesni istrage </a:t>
            </a:r>
            <a:endParaRPr lang="en-US" dirty="0"/>
          </a:p>
          <a:p>
            <a:pPr marL="742950" lvl="1" indent="-285750" algn="just">
              <a:buFont typeface="Wingdings" panose="05000000000000000000" pitchFamily="2" charset="2"/>
              <a:buChar char="ü"/>
            </a:pPr>
            <a:r>
              <a:rPr lang="sr-Latn-RS" dirty="0"/>
              <a:t>Zaštita prava na privatnost </a:t>
            </a:r>
            <a:endParaRPr lang="en-US" dirty="0"/>
          </a:p>
          <a:p>
            <a:pPr marL="742950" lvl="1" indent="-285750" algn="just">
              <a:buFont typeface="Wingdings" panose="05000000000000000000" pitchFamily="2" charset="2"/>
              <a:buChar char="ü"/>
            </a:pPr>
            <a:r>
              <a:rPr lang="sr-Latn-RS" dirty="0"/>
              <a:t>Zaštita je preliminarna mera </a:t>
            </a:r>
            <a:endParaRPr lang="en-US" dirty="0"/>
          </a:p>
          <a:p>
            <a:pPr marL="742950" lvl="1" indent="-285750" algn="just">
              <a:buFont typeface="Wingdings" panose="05000000000000000000" pitchFamily="2" charset="2"/>
              <a:buChar char="ü"/>
            </a:pPr>
            <a:r>
              <a:rPr lang="sr-Latn-RS" dirty="0"/>
              <a:t>Sprečava se drugim licima da pokušaju da menjaju podatke ili da ih brišu</a:t>
            </a:r>
            <a:endParaRPr lang="en-US" dirty="0"/>
          </a:p>
        </p:txBody>
      </p:sp>
    </p:spTree>
    <p:extLst>
      <p:ext uri="{BB962C8B-B14F-4D97-AF65-F5344CB8AC3E}">
        <p14:creationId xmlns:p14="http://schemas.microsoft.com/office/powerpoint/2010/main" val="7753533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511300" y="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smtClean="0">
                <a:solidFill>
                  <a:schemeClr val="bg1"/>
                </a:solidFill>
                <a:latin typeface="Verdana" panose="020B0604030504040204" pitchFamily="34" charset="0"/>
                <a:ea typeface="Verdana" panose="020B0604030504040204" pitchFamily="34" charset="0"/>
                <a:cs typeface="Verdana" charset="0"/>
              </a:rPr>
              <a:t>Hitna zaštita i delimično otkrivanje podataka o saobraćaju</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pic>
        <p:nvPicPr>
          <p:cNvPr id="4" name="Picture 2" descr="http://research.dyn.com/wp-content/uploads/2013/11/jim_blog_nov_2013_path1_wired-01.jpg">
            <a:extLst>
              <a:ext uri="{FF2B5EF4-FFF2-40B4-BE49-F238E27FC236}">
                <a16:creationId xmlns:a16="http://schemas.microsoft.com/office/drawing/2014/main" xmlns="" id="{CB58AE74-0C9A-4C28-8E8B-C63AE6A4A04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7" y="1062038"/>
            <a:ext cx="9136063" cy="5535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913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511300"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smtClean="0">
                <a:solidFill>
                  <a:schemeClr val="bg1"/>
                </a:solidFill>
                <a:latin typeface="Verdana" panose="020B0604030504040204" pitchFamily="34" charset="0"/>
                <a:ea typeface="Verdana" panose="020B0604030504040204" pitchFamily="34" charset="0"/>
                <a:cs typeface="Verdana" charset="0"/>
              </a:rPr>
              <a:t>Hitna zaštita i delimično otkrivanje podataka o saobraćaju</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a16="http://schemas.microsoft.com/office/drawing/2014/main" xmlns="" id="{6307FADD-3E6B-406F-9B66-C841DF391B79}"/>
              </a:ext>
            </a:extLst>
          </p:cNvPr>
          <p:cNvSpPr/>
          <p:nvPr/>
        </p:nvSpPr>
        <p:spPr>
          <a:xfrm>
            <a:off x="121544" y="1272817"/>
            <a:ext cx="3889351" cy="3539430"/>
          </a:xfrm>
          <a:prstGeom prst="rect">
            <a:avLst/>
          </a:prstGeom>
        </p:spPr>
        <p:txBody>
          <a:bodyPr wrap="square">
            <a:spAutoFit/>
          </a:bodyPr>
          <a:lstStyle/>
          <a:p>
            <a:pPr marL="285750" lvl="0" indent="-285750" algn="just">
              <a:buFont typeface="Wingdings" panose="05000000000000000000" pitchFamily="2" charset="2"/>
              <a:buChar char="Ø"/>
            </a:pPr>
            <a:r>
              <a:rPr lang="es-CL" sz="1400" dirty="0"/>
              <a:t>1</a:t>
            </a:r>
            <a:r>
              <a:rPr lang="sr-Latn-RS" sz="1400" dirty="0"/>
              <a:t>. Svaka strana </a:t>
            </a:r>
            <a:r>
              <a:rPr lang="sr-Latn-RS" sz="1400" dirty="0" err="1"/>
              <a:t>ugovornica</a:t>
            </a:r>
            <a:r>
              <a:rPr lang="sr-Latn-RS" sz="1400" dirty="0"/>
              <a:t> treba da usvoji, u vezi sa podacima o saobraćaju koji treba da se zaštite na osnovu člana 16, zakonodavne i druge mere neophodne da bi se obezbedilo da:</a:t>
            </a:r>
            <a:endParaRPr lang="en-US" sz="1400" dirty="0"/>
          </a:p>
          <a:p>
            <a:pPr marL="681038" indent="-285750" algn="just">
              <a:buFont typeface="Wingdings" panose="05000000000000000000" pitchFamily="2" charset="2"/>
              <a:buChar char="ü"/>
            </a:pPr>
            <a:r>
              <a:rPr lang="es-CL" sz="1400" dirty="0"/>
              <a:t>a</a:t>
            </a:r>
            <a:r>
              <a:rPr lang="sr-Latn-RS" sz="1400" dirty="0"/>
              <a:t>) ta hitna zaštita podataka o saobraćaju bude moguća </a:t>
            </a:r>
            <a:r>
              <a:rPr lang="sr-Latn-RS" sz="1400" b="1" dirty="0">
                <a:solidFill>
                  <a:srgbClr val="FF0000"/>
                </a:solidFill>
              </a:rPr>
              <a:t>bez obzira da li je u prenosu poruke učestvovao jedan ili više davalaca usluga</a:t>
            </a:r>
            <a:r>
              <a:rPr lang="sr-Latn-RS" sz="1400" dirty="0">
                <a:solidFill>
                  <a:srgbClr val="FF0000"/>
                </a:solidFill>
              </a:rPr>
              <a:t>; </a:t>
            </a:r>
            <a:r>
              <a:rPr lang="sr-Latn-RS" sz="1400" dirty="0"/>
              <a:t>i</a:t>
            </a:r>
            <a:endParaRPr lang="en-US" sz="1400" dirty="0"/>
          </a:p>
          <a:p>
            <a:pPr marL="681038" indent="-285750" algn="just">
              <a:buFont typeface="Wingdings" panose="05000000000000000000" pitchFamily="2" charset="2"/>
              <a:buChar char="ü"/>
            </a:pPr>
            <a:r>
              <a:rPr lang="es-CL" sz="1400" dirty="0"/>
              <a:t>b</a:t>
            </a:r>
            <a:r>
              <a:rPr lang="sr-Latn-RS" sz="1400" dirty="0"/>
              <a:t>) nadležni organi strane </a:t>
            </a:r>
            <a:r>
              <a:rPr lang="sr-Latn-RS" sz="1400" dirty="0" err="1"/>
              <a:t>ugovornice</a:t>
            </a:r>
            <a:r>
              <a:rPr lang="sr-Latn-RS" sz="1400" dirty="0"/>
              <a:t> ili lica koja ti organi imenuju mogu hitno da otkriju količinu podataka o saobraćaju koja je dovoljna za identifikaciju davaoca usluga i putanje kojom je saobraćaj izvršen. </a:t>
            </a:r>
            <a:endParaRPr lang="en-US" sz="1400" dirty="0"/>
          </a:p>
          <a:p>
            <a:pPr marL="285750" lvl="0" indent="-285750" algn="just">
              <a:buFont typeface="Wingdings" panose="05000000000000000000" pitchFamily="2" charset="2"/>
              <a:buChar char="Ø"/>
            </a:pPr>
            <a:r>
              <a:rPr lang="es-CL" sz="1400" dirty="0"/>
              <a:t>2</a:t>
            </a:r>
            <a:r>
              <a:rPr lang="sr-Latn-RS" sz="1400" dirty="0"/>
              <a:t>. Na ovlašćenja i postupke navedene u ovom članu primenjuju se odredbe članova 14. i 15. </a:t>
            </a:r>
            <a:endParaRPr lang="en-US" sz="1400" dirty="0"/>
          </a:p>
        </p:txBody>
      </p:sp>
      <p:sp>
        <p:nvSpPr>
          <p:cNvPr id="3" name="Rectangle 2">
            <a:extLst>
              <a:ext uri="{FF2B5EF4-FFF2-40B4-BE49-F238E27FC236}">
                <a16:creationId xmlns:a16="http://schemas.microsoft.com/office/drawing/2014/main" xmlns="" id="{A67DD044-0EFC-4C9C-9F28-8A71A6074482}"/>
              </a:ext>
            </a:extLst>
          </p:cNvPr>
          <p:cNvSpPr/>
          <p:nvPr/>
        </p:nvSpPr>
        <p:spPr>
          <a:xfrm>
            <a:off x="4426085" y="1272817"/>
            <a:ext cx="4250988" cy="3662541"/>
          </a:xfrm>
          <a:prstGeom prst="rect">
            <a:avLst/>
          </a:prstGeom>
        </p:spPr>
        <p:txBody>
          <a:bodyPr wrap="square">
            <a:spAutoFit/>
          </a:bodyPr>
          <a:lstStyle/>
          <a:p>
            <a:pPr marL="285750" lvl="0" indent="-285750" algn="just">
              <a:buFont typeface="Wingdings" panose="05000000000000000000" pitchFamily="2" charset="2"/>
              <a:buChar char="ü"/>
            </a:pPr>
            <a:r>
              <a:rPr lang="sr-Latn-RS" sz="1600" dirty="0"/>
              <a:t>U prenosu komunikacija obično učestvuje više davalaca usluga</a:t>
            </a:r>
            <a:endParaRPr lang="en-US" sz="1600" dirty="0"/>
          </a:p>
          <a:p>
            <a:pPr marL="285750" lvl="0" indent="-285750" algn="just">
              <a:buFont typeface="Wingdings" panose="05000000000000000000" pitchFamily="2" charset="2"/>
              <a:buChar char="ü"/>
            </a:pPr>
            <a:r>
              <a:rPr lang="sr-Latn-RS" sz="1600" dirty="0"/>
              <a:t>Davaoci usluga često između sebe dele podatke o saobraćaju u komercijalne, bezbednosne ili tehničke svrhe </a:t>
            </a:r>
            <a:endParaRPr lang="en-US" sz="1600" dirty="0"/>
          </a:p>
          <a:p>
            <a:pPr marL="285750" lvl="0" indent="-285750" algn="just">
              <a:buFont typeface="Wingdings" panose="05000000000000000000" pitchFamily="2" charset="2"/>
              <a:buChar char="ü"/>
            </a:pPr>
            <a:r>
              <a:rPr lang="sr-Latn-RS" sz="1600" dirty="0"/>
              <a:t>Obično ne postoji jedan pojedinačni davalac usluga koji poseduje dovoljno presudno važnih podataka o saobraćaju da se iz njih može utvrditi izvor i odredište komunikacije (svaki davalac usluge ima jedan deo slagalice) </a:t>
            </a:r>
            <a:endParaRPr lang="en-US" sz="1600" dirty="0"/>
          </a:p>
          <a:p>
            <a:pPr marL="285750" lvl="0" indent="-285750" algn="just">
              <a:buFont typeface="Wingdings" panose="05000000000000000000" pitchFamily="2" charset="2"/>
              <a:buChar char="ü"/>
            </a:pPr>
            <a:r>
              <a:rPr lang="sr-Latn-RS" sz="1600" dirty="0"/>
              <a:t>Strane mogu uručiti zasebne naloge svakom davaocu usluge ili mogu dati jedan nalog koji će se uručivati redom kako bude identifikovan naredni davalac usluge</a:t>
            </a:r>
            <a:endParaRPr lang="en-US" sz="1600" dirty="0"/>
          </a:p>
        </p:txBody>
      </p:sp>
    </p:spTree>
    <p:extLst>
      <p:ext uri="{BB962C8B-B14F-4D97-AF65-F5344CB8AC3E}">
        <p14:creationId xmlns:p14="http://schemas.microsoft.com/office/powerpoint/2010/main" val="34224159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511300" y="51097"/>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700" dirty="0">
                <a:solidFill>
                  <a:schemeClr val="bg1"/>
                </a:solidFill>
                <a:latin typeface="Verdana" panose="020B0604030504040204" pitchFamily="34" charset="0"/>
                <a:ea typeface="Verdana" panose="020B0604030504040204" pitchFamily="34" charset="0"/>
                <a:cs typeface="Verdana" charset="0"/>
              </a:rPr>
              <a:t>Hitna zaštita i delimično otkrivanje podataka o </a:t>
            </a:r>
            <a:r>
              <a:rPr lang="sr-Latn-RS" sz="2700" dirty="0" smtClean="0">
                <a:solidFill>
                  <a:schemeClr val="bg1"/>
                </a:solidFill>
                <a:latin typeface="Verdana" panose="020B0604030504040204" pitchFamily="34" charset="0"/>
                <a:ea typeface="Verdana" panose="020B0604030504040204" pitchFamily="34" charset="0"/>
                <a:cs typeface="Verdana" charset="0"/>
              </a:rPr>
              <a:t>saobraćaju</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a16="http://schemas.microsoft.com/office/drawing/2014/main" xmlns="" id="{6307FADD-3E6B-406F-9B66-C841DF391B79}"/>
              </a:ext>
            </a:extLst>
          </p:cNvPr>
          <p:cNvSpPr/>
          <p:nvPr/>
        </p:nvSpPr>
        <p:spPr>
          <a:xfrm>
            <a:off x="121544" y="1272817"/>
            <a:ext cx="4012711" cy="3108543"/>
          </a:xfrm>
          <a:prstGeom prst="rect">
            <a:avLst/>
          </a:prstGeom>
        </p:spPr>
        <p:txBody>
          <a:bodyPr wrap="square">
            <a:spAutoFit/>
          </a:bodyPr>
          <a:lstStyle/>
          <a:p>
            <a:pPr marL="285750" lvl="0" indent="-285750" algn="just">
              <a:buFont typeface="Wingdings" panose="05000000000000000000" pitchFamily="2" charset="2"/>
              <a:buChar char="Ø"/>
            </a:pPr>
            <a:r>
              <a:rPr lang="es-CL" sz="1400" dirty="0"/>
              <a:t>1</a:t>
            </a:r>
            <a:r>
              <a:rPr lang="sr-Latn-RS" sz="1400" dirty="0"/>
              <a:t>. Svaka strana </a:t>
            </a:r>
            <a:r>
              <a:rPr lang="sr-Latn-RS" sz="1400" dirty="0" err="1"/>
              <a:t>ugovornica</a:t>
            </a:r>
            <a:r>
              <a:rPr lang="sr-Latn-RS" sz="1400" dirty="0"/>
              <a:t> treba da usvoji, u vezi sa podacima o saobraćaju koji treba da se zaštite na osnovu člana 16, zakonodavne i druge mere neophodne da bi se obezbedilo da:</a:t>
            </a:r>
            <a:endParaRPr lang="en-US" sz="1400" dirty="0"/>
          </a:p>
          <a:p>
            <a:pPr marL="519113" indent="-177800" algn="just"/>
            <a:r>
              <a:rPr lang="es-CL" sz="1400" dirty="0"/>
              <a:t>a</a:t>
            </a:r>
            <a:r>
              <a:rPr lang="sr-Latn-RS" sz="1400" dirty="0"/>
              <a:t>) ta hitna zaštita podataka o saobraćaju bude moguća bez obzira da li je u prenosu poruke učestvovao jedan ili više davalaca usluga; i</a:t>
            </a:r>
            <a:endParaRPr lang="en-US" sz="1400" dirty="0"/>
          </a:p>
          <a:p>
            <a:pPr marL="519113" indent="-177800" algn="just"/>
            <a:r>
              <a:rPr lang="es-CL" sz="1400" dirty="0"/>
              <a:t>b</a:t>
            </a:r>
            <a:r>
              <a:rPr lang="sr-Latn-RS" sz="1400" dirty="0"/>
              <a:t>) nadležni organi strane </a:t>
            </a:r>
            <a:r>
              <a:rPr lang="sr-Latn-RS" sz="1400" dirty="0" err="1"/>
              <a:t>ugovornice</a:t>
            </a:r>
            <a:r>
              <a:rPr lang="sr-Latn-RS" sz="1400" dirty="0"/>
              <a:t> ili lica koja ti organi imenuju mogu </a:t>
            </a:r>
            <a:r>
              <a:rPr lang="sr-Latn-RS" sz="1400" b="1" dirty="0">
                <a:solidFill>
                  <a:srgbClr val="FF0000"/>
                </a:solidFill>
              </a:rPr>
              <a:t>hitno da otkriju količinu podataka o saobraćaju koja je dovoljna</a:t>
            </a:r>
            <a:r>
              <a:rPr lang="sr-Latn-RS" sz="1400" dirty="0">
                <a:solidFill>
                  <a:srgbClr val="FF0000"/>
                </a:solidFill>
              </a:rPr>
              <a:t> </a:t>
            </a:r>
            <a:r>
              <a:rPr lang="sr-Latn-RS" sz="1400" b="1" dirty="0">
                <a:solidFill>
                  <a:srgbClr val="FF0000"/>
                </a:solidFill>
              </a:rPr>
              <a:t>za identifikaciju davaoca usluga i putanje</a:t>
            </a:r>
            <a:r>
              <a:rPr lang="sr-Latn-RS" sz="1400" dirty="0"/>
              <a:t> kojom je saobraćaj izvršen. </a:t>
            </a:r>
            <a:endParaRPr lang="en-US" sz="1400" dirty="0"/>
          </a:p>
          <a:p>
            <a:pPr marL="285750" lvl="0" indent="-285750" algn="just">
              <a:buFont typeface="Wingdings" panose="05000000000000000000" pitchFamily="2" charset="2"/>
              <a:buChar char="Ø"/>
            </a:pPr>
            <a:r>
              <a:rPr lang="es-CL" sz="1400" dirty="0"/>
              <a:t>2</a:t>
            </a:r>
            <a:r>
              <a:rPr lang="sr-Latn-RS" sz="1400" dirty="0"/>
              <a:t>. Na ovlašćenja i postupke navedene u ovom članu primenjuju se odredbe članova 14. i 15. </a:t>
            </a:r>
            <a:endParaRPr lang="en-US" sz="1400" dirty="0"/>
          </a:p>
        </p:txBody>
      </p:sp>
      <p:sp>
        <p:nvSpPr>
          <p:cNvPr id="3" name="Rectangle 2">
            <a:extLst>
              <a:ext uri="{FF2B5EF4-FFF2-40B4-BE49-F238E27FC236}">
                <a16:creationId xmlns:a16="http://schemas.microsoft.com/office/drawing/2014/main" xmlns="" id="{A67DD044-0EFC-4C9C-9F28-8A71A6074482}"/>
              </a:ext>
            </a:extLst>
          </p:cNvPr>
          <p:cNvSpPr/>
          <p:nvPr/>
        </p:nvSpPr>
        <p:spPr>
          <a:xfrm>
            <a:off x="4275438" y="1287212"/>
            <a:ext cx="4747018" cy="2800767"/>
          </a:xfrm>
          <a:prstGeom prst="rect">
            <a:avLst/>
          </a:prstGeom>
        </p:spPr>
        <p:txBody>
          <a:bodyPr wrap="square">
            <a:spAutoFit/>
          </a:bodyPr>
          <a:lstStyle/>
          <a:p>
            <a:pPr marL="285750" lvl="0" indent="-285750" algn="just">
              <a:buFont typeface="Wingdings" panose="05000000000000000000" pitchFamily="2" charset="2"/>
              <a:buChar char="ü"/>
            </a:pPr>
            <a:r>
              <a:rPr lang="sr-Latn-RS" sz="1600" dirty="0"/>
              <a:t>Ovo ovlašćenje ne omogućuje samo zaštitu </a:t>
            </a:r>
            <a:endParaRPr lang="sr-Latn-RS" sz="1600" dirty="0" smtClean="0"/>
          </a:p>
          <a:p>
            <a:pPr marL="285750" lvl="0" indent="-285750" algn="just">
              <a:buFont typeface="Wingdings" panose="05000000000000000000" pitchFamily="2" charset="2"/>
              <a:buChar char="ü"/>
            </a:pPr>
            <a:endParaRPr lang="en-US" sz="1600" dirty="0"/>
          </a:p>
          <a:p>
            <a:pPr marL="285750" lvl="0" indent="-285750" algn="just">
              <a:buFont typeface="Wingdings" panose="05000000000000000000" pitchFamily="2" charset="2"/>
              <a:buChar char="ü"/>
            </a:pPr>
            <a:r>
              <a:rPr lang="sr-Latn-RS" sz="1600" dirty="0"/>
              <a:t>Ono takođe zahteva da se hitno otkrije dovoljna količina podataka o saobraćaju da se na osnovu njih mogu identifikovati ostali davaoci usluge koji su uključeni u prenos komunikacije i putanju komunikacije </a:t>
            </a:r>
            <a:endParaRPr lang="sr-Latn-RS" sz="1600" dirty="0" smtClean="0"/>
          </a:p>
          <a:p>
            <a:pPr marL="285750" lvl="0" indent="-285750" algn="just">
              <a:buFont typeface="Wingdings" panose="05000000000000000000" pitchFamily="2" charset="2"/>
              <a:buChar char="ü"/>
            </a:pPr>
            <a:endParaRPr lang="en-US" sz="1600" dirty="0"/>
          </a:p>
          <a:p>
            <a:pPr marL="285750" lvl="0" indent="-285750" algn="just">
              <a:buFont typeface="Wingdings" panose="05000000000000000000" pitchFamily="2" charset="2"/>
              <a:buChar char="ü"/>
            </a:pPr>
            <a:r>
              <a:rPr lang="sr-Latn-RS" sz="1600" dirty="0" err="1"/>
              <a:t>Pritom</a:t>
            </a:r>
            <a:r>
              <a:rPr lang="sr-Latn-RS" sz="1600" dirty="0"/>
              <a:t> je svrha da se omogući da se identifikuju svi davaoci usluge kako bi bilo moguće preduzeti odgovarajuće procesne mere </a:t>
            </a:r>
            <a:endParaRPr lang="en-US" sz="1600" dirty="0"/>
          </a:p>
        </p:txBody>
      </p:sp>
    </p:spTree>
    <p:extLst>
      <p:ext uri="{BB962C8B-B14F-4D97-AF65-F5344CB8AC3E}">
        <p14:creationId xmlns:p14="http://schemas.microsoft.com/office/powerpoint/2010/main" val="15328426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z="3200" dirty="0" smtClean="0">
                <a:latin typeface="+mn-lt"/>
              </a:rPr>
              <a:t>IZDAVANJE NAREDBE</a:t>
            </a:r>
            <a:endParaRPr lang="en-US" sz="3200" dirty="0">
              <a:latin typeface="+mn-lt"/>
            </a:endParaRPr>
          </a:p>
        </p:txBody>
      </p:sp>
      <p:sp>
        <p:nvSpPr>
          <p:cNvPr id="3" name="Text Placeholder 2"/>
          <p:cNvSpPr>
            <a:spLocks noGrp="1"/>
          </p:cNvSpPr>
          <p:nvPr>
            <p:ph type="body" idx="1"/>
          </p:nvPr>
        </p:nvSpPr>
        <p:spPr/>
        <p:txBody>
          <a:bodyPr/>
          <a:lstStyle/>
          <a:p>
            <a:r>
              <a:rPr lang="sr-Latn-RS" dirty="0" smtClean="0">
                <a:latin typeface="+mn-lt"/>
                <a:ea typeface="Verdana" panose="020B0604030504040204" pitchFamily="34" charset="0"/>
              </a:rPr>
              <a:t>Procesna ovlašćenja prema Budimpeštanskoj konvenciji </a:t>
            </a:r>
            <a:r>
              <a:rPr lang="en-US" dirty="0" smtClean="0">
                <a:latin typeface="+mn-lt"/>
                <a:ea typeface="Verdana" panose="020B0604030504040204" pitchFamily="34" charset="0"/>
              </a:rPr>
              <a:t>(</a:t>
            </a:r>
            <a:r>
              <a:rPr lang="sr-Latn-RS" dirty="0" smtClean="0">
                <a:latin typeface="+mn-lt"/>
                <a:ea typeface="Verdana" panose="020B0604030504040204" pitchFamily="34" charset="0"/>
              </a:rPr>
              <a:t>Deo </a:t>
            </a:r>
            <a:r>
              <a:rPr lang="en-US" dirty="0" smtClean="0">
                <a:latin typeface="+mn-lt"/>
                <a:ea typeface="Verdana" panose="020B0604030504040204" pitchFamily="34" charset="0"/>
              </a:rPr>
              <a:t>1</a:t>
            </a:r>
            <a:r>
              <a:rPr lang="en-US" dirty="0">
                <a:latin typeface="+mn-lt"/>
                <a:ea typeface="Verdana" panose="020B0604030504040204" pitchFamily="34" charset="0"/>
              </a:rPr>
              <a:t>)</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28</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4</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4982738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a16="http://schemas.microsoft.com/office/drawing/2014/main" xmlns="" id="{27339DDC-CF0F-4F90-99B8-9D89D3BE2286}"/>
              </a:ext>
            </a:extLst>
          </p:cNvPr>
          <p:cNvSpPr txBox="1">
            <a:spLocks/>
          </p:cNvSpPr>
          <p:nvPr/>
        </p:nvSpPr>
        <p:spPr bwMode="auto">
          <a:xfrm>
            <a:off x="348345" y="1270001"/>
            <a:ext cx="8184095" cy="5130793"/>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r-Latn-RS" altLang="sr-Latn-RS" sz="2300" b="1" i="1" dirty="0" smtClean="0">
                <a:ea typeface="ＭＳ Ｐゴシック" pitchFamily="34" charset="-128"/>
              </a:rPr>
              <a:t>Izdavanje naredbe</a:t>
            </a:r>
            <a:endParaRPr lang="en-GB" altLang="sr-Latn-RS" sz="23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300" b="1" i="1" dirty="0" smtClean="0">
                <a:ea typeface="ＭＳ Ｐゴシック" pitchFamily="34" charset="-128"/>
              </a:rPr>
              <a:t>(</a:t>
            </a:r>
            <a:r>
              <a:rPr lang="sr-Latn-RS" altLang="sr-Latn-RS" sz="2300" b="1" i="1" dirty="0" smtClean="0">
                <a:ea typeface="ＭＳ Ｐゴシック" pitchFamily="34" charset="-128"/>
              </a:rPr>
              <a:t>Član </a:t>
            </a:r>
            <a:r>
              <a:rPr lang="en-GB" altLang="sr-Latn-RS" sz="2300" b="1" i="1" dirty="0" smtClean="0">
                <a:ea typeface="ＭＳ Ｐゴシック" pitchFamily="34" charset="-128"/>
              </a:rPr>
              <a:t>18</a:t>
            </a:r>
            <a:r>
              <a:rPr lang="sr-Latn-RS" altLang="sr-Latn-RS" sz="2300" b="1" i="1" dirty="0" smtClean="0">
                <a:ea typeface="ＭＳ Ｐゴシック" pitchFamily="34" charset="-128"/>
              </a:rPr>
              <a:t>. Budimpeštanske konvencije</a:t>
            </a:r>
            <a:r>
              <a:rPr lang="en-GB" altLang="sr-Latn-RS" sz="2300" b="1" i="1" dirty="0" smtClean="0">
                <a:ea typeface="ＭＳ Ｐゴシック" pitchFamily="34" charset="-128"/>
              </a:rPr>
              <a:t>)</a:t>
            </a:r>
            <a:endParaRPr lang="en-GB" altLang="sr-Latn-RS" sz="2300" b="1" i="1" dirty="0">
              <a:ea typeface="ＭＳ Ｐゴシック" pitchFamily="34" charset="-128"/>
            </a:endParaRPr>
          </a:p>
          <a:p>
            <a:pPr algn="ctr" eaLnBrk="1" hangingPunct="1">
              <a:lnSpc>
                <a:spcPct val="80000"/>
              </a:lnSpc>
              <a:spcBef>
                <a:spcPts val="600"/>
              </a:spcBef>
              <a:spcAft>
                <a:spcPts val="1200"/>
              </a:spcAft>
              <a:defRPr/>
            </a:pPr>
            <a:r>
              <a:rPr lang="sr-Latn-RS" altLang="sr-Latn-RS" sz="1900" i="1" dirty="0" smtClean="0">
                <a:ea typeface="ＭＳ Ｐゴシック" pitchFamily="34" charset="-128"/>
              </a:rPr>
              <a:t>Takođe je veoma inovativna odredba</a:t>
            </a:r>
            <a:endParaRPr lang="en-GB" altLang="sr-Latn-RS" sz="1900" i="1" dirty="0">
              <a:ea typeface="ＭＳ Ｐゴシック" pitchFamily="34" charset="-128"/>
            </a:endParaRPr>
          </a:p>
          <a:p>
            <a:r>
              <a:rPr lang="sr-Latn-RS" sz="1800" i="1" dirty="0"/>
              <a:t>Ovlašćuju se organi reda da izdaju naredbe </a:t>
            </a:r>
            <a:endParaRPr lang="en-US" sz="1800" dirty="0"/>
          </a:p>
          <a:p>
            <a:r>
              <a:rPr lang="sr-Latn-RS" sz="1800" i="1" dirty="0"/>
              <a:t>Tu naredbu mogu izdati nadležni organi pojedincima i davaocima usluga </a:t>
            </a:r>
            <a:endParaRPr lang="en-US" sz="1800" dirty="0"/>
          </a:p>
          <a:p>
            <a:r>
              <a:rPr lang="sr-Latn-RS" sz="1800" i="1" dirty="0"/>
              <a:t>Naredba za predaju</a:t>
            </a:r>
            <a:endParaRPr lang="en-US" sz="1800" dirty="0"/>
          </a:p>
          <a:p>
            <a:pPr marL="684213">
              <a:buFont typeface="Calibri" panose="020F0502020204030204" pitchFamily="34" charset="0"/>
              <a:buChar char="-"/>
            </a:pPr>
            <a:r>
              <a:rPr lang="sr-Latn-RS" sz="1800" i="1" dirty="0" smtClean="0"/>
              <a:t>podataka </a:t>
            </a:r>
            <a:r>
              <a:rPr lang="sr-Latn-RS" sz="1800" i="1" dirty="0"/>
              <a:t>koji su sačuvani u računarskom sistemu koji je u njihovoj nadležnosti </a:t>
            </a:r>
            <a:endParaRPr lang="en-US" sz="1800" dirty="0"/>
          </a:p>
          <a:p>
            <a:pPr marL="684213">
              <a:buFont typeface="Calibri" panose="020F0502020204030204" pitchFamily="34" charset="0"/>
              <a:buChar char="-"/>
            </a:pPr>
            <a:r>
              <a:rPr lang="sr-Latn-RS" sz="1800" i="1" dirty="0" smtClean="0"/>
              <a:t>podataka </a:t>
            </a:r>
            <a:r>
              <a:rPr lang="sr-Latn-RS" sz="1800" i="1" dirty="0"/>
              <a:t>o pretplatniku</a:t>
            </a:r>
            <a:endParaRPr lang="en-US" sz="1800" dirty="0"/>
          </a:p>
          <a:p>
            <a:r>
              <a:rPr lang="sr-Latn-RS" sz="1800" i="1" dirty="0"/>
              <a:t>U izdatoj naredbi mora biti precizno navedena priroda i obim traženih podataka </a:t>
            </a:r>
            <a:endParaRPr lang="en-US" sz="1800" dirty="0"/>
          </a:p>
          <a:p>
            <a:r>
              <a:rPr lang="sr-Latn-RS" sz="1800" i="1" dirty="0"/>
              <a:t>Podaci koji se traže u istrazi moraju biti prethodno utvrđeni</a:t>
            </a:r>
            <a:endParaRPr lang="en-GB" altLang="sr-Latn-RS" sz="1700" i="1" dirty="0">
              <a:ea typeface="ＭＳ Ｐゴシック" pitchFamily="34" charset="-128"/>
            </a:endParaRPr>
          </a:p>
        </p:txBody>
      </p:sp>
    </p:spTree>
    <p:extLst>
      <p:ext uri="{BB962C8B-B14F-4D97-AF65-F5344CB8AC3E}">
        <p14:creationId xmlns:p14="http://schemas.microsoft.com/office/powerpoint/2010/main" val="1027396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sr-Latn-RS" dirty="0"/>
              <a:t>Omogućiti polaznicima da steknu sveobuhvatno razumevanje elemenata procesnih odredaba koje se odnose na zaštitu sačuvanih računarskih podataka, delimično otkrivanje podataka o saobraćaju i izdavanje naredbe da se ti podaci predaju, oblast primene procesnih odredaba i uslove i ograničenja u vezi sa njihovim sprovođenjem</a:t>
            </a:r>
            <a:r>
              <a:rPr lang="en-US" dirty="0" smtClean="0"/>
              <a:t>. </a:t>
            </a: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3</a:t>
            </a:fld>
            <a:endParaRPr lang="en-GB" dirty="0"/>
          </a:p>
        </p:txBody>
      </p:sp>
      <p:sp>
        <p:nvSpPr>
          <p:cNvPr id="4" name="Text Placeholder 3"/>
          <p:cNvSpPr>
            <a:spLocks noGrp="1"/>
          </p:cNvSpPr>
          <p:nvPr>
            <p:ph type="body" sz="quarter" idx="11"/>
          </p:nvPr>
        </p:nvSpPr>
        <p:spPr/>
        <p:txBody>
          <a:bodyPr/>
          <a:lstStyle/>
          <a:p>
            <a:r>
              <a:rPr lang="sr-Latn-RS" dirty="0" smtClean="0">
                <a:latin typeface="Verdana" charset="0"/>
                <a:cs typeface="Verdana" charset="0"/>
              </a:rPr>
              <a:t>Svrha sesije</a:t>
            </a:r>
            <a:endParaRPr lang="en-US" dirty="0"/>
          </a:p>
        </p:txBody>
      </p:sp>
    </p:spTree>
    <p:extLst>
      <p:ext uri="{BB962C8B-B14F-4D97-AF65-F5344CB8AC3E}">
        <p14:creationId xmlns:p14="http://schemas.microsoft.com/office/powerpoint/2010/main" val="35801811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3" name="Picture 2">
            <a:extLst>
              <a:ext uri="{FF2B5EF4-FFF2-40B4-BE49-F238E27FC236}">
                <a16:creationId xmlns:a16="http://schemas.microsoft.com/office/drawing/2014/main" xmlns="" id="{FC0AA05B-0328-4993-B2BC-53DA1B5C70B2}"/>
              </a:ext>
            </a:extLst>
          </p:cNvPr>
          <p:cNvPicPr>
            <a:picLocks noChangeAspect="1"/>
          </p:cNvPicPr>
          <p:nvPr/>
        </p:nvPicPr>
        <p:blipFill rotWithShape="1">
          <a:blip r:embed="rId3"/>
          <a:srcRect t="4719" r="8763" b="9801"/>
          <a:stretch/>
        </p:blipFill>
        <p:spPr>
          <a:xfrm>
            <a:off x="1439652" y="1213267"/>
            <a:ext cx="6372708" cy="5240069"/>
          </a:xfrm>
          <a:prstGeom prst="rect">
            <a:avLst/>
          </a:prstGeom>
        </p:spPr>
      </p:pic>
    </p:spTree>
    <p:extLst>
      <p:ext uri="{BB962C8B-B14F-4D97-AF65-F5344CB8AC3E}">
        <p14:creationId xmlns:p14="http://schemas.microsoft.com/office/powerpoint/2010/main" val="35259712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3785652"/>
          </a:xfrm>
          <a:prstGeom prst="rect">
            <a:avLst/>
          </a:prstGeom>
        </p:spPr>
        <p:txBody>
          <a:bodyPr wrap="square">
            <a:spAutoFit/>
          </a:bodyPr>
          <a:lstStyle/>
          <a:p>
            <a:pPr marL="285750" lvl="0" indent="-285750" algn="just">
              <a:buFont typeface="Wingdings" panose="05000000000000000000" pitchFamily="2" charset="2"/>
              <a:buChar char="Ø"/>
            </a:pPr>
            <a:r>
              <a:rPr lang="es-CL" sz="1600" dirty="0"/>
              <a:t>1</a:t>
            </a:r>
            <a:r>
              <a:rPr lang="sr-Latn-RS" sz="1600" dirty="0"/>
              <a:t>. Svaka strana </a:t>
            </a:r>
            <a:r>
              <a:rPr lang="sr-Latn-RS" sz="1600" dirty="0" err="1"/>
              <a:t>ugovornica</a:t>
            </a:r>
            <a:r>
              <a:rPr lang="sr-Latn-RS" sz="1600" dirty="0"/>
              <a:t> treba da usvoji zakonodavne i druge mere neophodne da bi svoje nadležne organe </a:t>
            </a:r>
            <a:r>
              <a:rPr lang="sr-Latn-RS" sz="1600" dirty="0" err="1"/>
              <a:t>ovlastila</a:t>
            </a:r>
            <a:r>
              <a:rPr lang="sr-Latn-RS" sz="1600" dirty="0"/>
              <a:t> da mogu da narede: </a:t>
            </a:r>
            <a:endParaRPr lang="en-US" sz="1600" dirty="0"/>
          </a:p>
          <a:p>
            <a:pPr marL="627063" indent="-231775" algn="just"/>
            <a:r>
              <a:rPr lang="es-CL" sz="1600" dirty="0"/>
              <a:t>a</a:t>
            </a:r>
            <a:r>
              <a:rPr lang="sr-Latn-RS" sz="1600" dirty="0"/>
              <a:t>) </a:t>
            </a:r>
            <a:r>
              <a:rPr lang="sr-Latn-RS" sz="1600" b="1" dirty="0">
                <a:solidFill>
                  <a:srgbClr val="FF0000"/>
                </a:solidFill>
              </a:rPr>
              <a:t>licu na svojoj teritoriji </a:t>
            </a:r>
            <a:r>
              <a:rPr lang="sr-Latn-RS" sz="1600" dirty="0"/>
              <a:t>da preda određene računarske podatke koje poseduje ili kontroliše, a koji su sačuvani u računarskom sistemu ili na medijumu za čuvanje računarskih podataka; i </a:t>
            </a:r>
            <a:endParaRPr lang="en-US" sz="1600" dirty="0"/>
          </a:p>
          <a:p>
            <a:pPr marL="627063" indent="-231775" algn="just"/>
            <a:r>
              <a:rPr lang="es-CL" sz="1600" dirty="0"/>
              <a:t>b</a:t>
            </a:r>
            <a:r>
              <a:rPr lang="sr-Latn-RS" sz="1600" dirty="0"/>
              <a:t>) davaocu usluga koji svoje usluge pruža na teritoriji strane </a:t>
            </a:r>
            <a:r>
              <a:rPr lang="sr-Latn-RS" sz="1600" dirty="0" err="1"/>
              <a:t>ugovornice</a:t>
            </a:r>
            <a:r>
              <a:rPr lang="sr-Latn-RS" sz="1600" dirty="0"/>
              <a:t> da preda podatke o pretplatniku koji se odnose na usluge koje taj davalac usluga poseduje ili kontroliše. </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89032" y="1336957"/>
            <a:ext cx="4465862" cy="1631216"/>
          </a:xfrm>
          <a:prstGeom prst="rect">
            <a:avLst/>
          </a:prstGeom>
        </p:spPr>
        <p:txBody>
          <a:bodyPr wrap="square">
            <a:spAutoFit/>
          </a:bodyPr>
          <a:lstStyle/>
          <a:p>
            <a:pPr marL="285750" lvl="0" indent="-285750">
              <a:buFont typeface="Wingdings" panose="05000000000000000000" pitchFamily="2" charset="2"/>
              <a:buChar char="ü"/>
            </a:pPr>
            <a:r>
              <a:rPr lang="sr-Latn-RS" sz="2000" dirty="0"/>
              <a:t>Svako lice na teritoriji (uključujući davaoca usluga</a:t>
            </a:r>
            <a:r>
              <a:rPr lang="sr-Latn-RS" sz="2000" dirty="0" smtClean="0"/>
              <a:t>)</a:t>
            </a:r>
          </a:p>
          <a:p>
            <a:pPr marL="285750" lvl="0" indent="-285750">
              <a:buFont typeface="Wingdings" panose="05000000000000000000" pitchFamily="2" charset="2"/>
              <a:buChar char="ü"/>
            </a:pPr>
            <a:endParaRPr lang="en-US" sz="2000" dirty="0"/>
          </a:p>
          <a:p>
            <a:pPr marL="285750" lvl="0" indent="-285750">
              <a:buFont typeface="Wingdings" panose="05000000000000000000" pitchFamily="2" charset="2"/>
              <a:buChar char="ü"/>
            </a:pPr>
            <a:r>
              <a:rPr lang="sr-Latn-RS" sz="2000" dirty="0"/>
              <a:t>Mesto na kome se nalaze podaci nije </a:t>
            </a:r>
            <a:r>
              <a:rPr lang="sr-Latn-RS" sz="2000" dirty="0" smtClean="0"/>
              <a:t>relevantno</a:t>
            </a:r>
            <a:endParaRPr lang="en-US" sz="2000"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0329250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3785652"/>
          </a:xfrm>
          <a:prstGeom prst="rect">
            <a:avLst/>
          </a:prstGeom>
        </p:spPr>
        <p:txBody>
          <a:bodyPr wrap="square">
            <a:spAutoFit/>
          </a:bodyPr>
          <a:lstStyle/>
          <a:p>
            <a:pPr marL="285750" lvl="0" indent="-285750">
              <a:buFont typeface="Wingdings" panose="05000000000000000000" pitchFamily="2" charset="2"/>
              <a:buChar char="Ø"/>
            </a:pPr>
            <a:r>
              <a:rPr lang="es-CL" sz="1600" dirty="0"/>
              <a:t>1</a:t>
            </a:r>
            <a:r>
              <a:rPr lang="sr-Latn-RS" sz="1600" dirty="0"/>
              <a:t>. Svaka strana </a:t>
            </a:r>
            <a:r>
              <a:rPr lang="sr-Latn-RS" sz="1600" dirty="0" err="1"/>
              <a:t>ugovornica</a:t>
            </a:r>
            <a:r>
              <a:rPr lang="sr-Latn-RS" sz="1600" dirty="0"/>
              <a:t> treba da usvoji zakonodavne i druge mere neophodne da bi svoje nadležne organe </a:t>
            </a:r>
            <a:r>
              <a:rPr lang="sr-Latn-RS" sz="1600" dirty="0" err="1"/>
              <a:t>ovlastila</a:t>
            </a:r>
            <a:r>
              <a:rPr lang="sr-Latn-RS" sz="1600" dirty="0"/>
              <a:t> da mogu da narede: </a:t>
            </a:r>
            <a:endParaRPr lang="en-US" sz="1600" dirty="0"/>
          </a:p>
          <a:p>
            <a:pPr marL="627063" indent="-285750"/>
            <a:r>
              <a:rPr lang="es-CL" sz="1600" dirty="0"/>
              <a:t>a</a:t>
            </a:r>
            <a:r>
              <a:rPr lang="sr-Latn-RS" sz="1600" dirty="0"/>
              <a:t>) licu na svojoj teritoriji da preda </a:t>
            </a:r>
            <a:r>
              <a:rPr lang="sr-Latn-RS" sz="1600" b="1" dirty="0">
                <a:solidFill>
                  <a:srgbClr val="FF0000"/>
                </a:solidFill>
              </a:rPr>
              <a:t>određene računarske podatke</a:t>
            </a:r>
            <a:r>
              <a:rPr lang="sr-Latn-RS" sz="1600" b="1" dirty="0"/>
              <a:t> </a:t>
            </a:r>
            <a:r>
              <a:rPr lang="sr-Latn-RS" sz="1600" dirty="0"/>
              <a:t>koje poseduje ili kontroliše, a koji su sačuvani u računarskom sistemu ili na medijumu za čuvanje računarskih podataka; i </a:t>
            </a:r>
            <a:endParaRPr lang="en-US" sz="1600" dirty="0"/>
          </a:p>
          <a:p>
            <a:pPr marL="627063" indent="-285750"/>
            <a:r>
              <a:rPr lang="es-CL" sz="1600" dirty="0"/>
              <a:t>b</a:t>
            </a:r>
            <a:r>
              <a:rPr lang="sr-Latn-RS" sz="1600" dirty="0"/>
              <a:t>) davaocu usluga koji svoje usluge pruža na teritoriji strane </a:t>
            </a:r>
            <a:r>
              <a:rPr lang="sr-Latn-RS" sz="1600" dirty="0" err="1"/>
              <a:t>ugovornice</a:t>
            </a:r>
            <a:r>
              <a:rPr lang="sr-Latn-RS" sz="1600" dirty="0"/>
              <a:t> da preda podatke o pretplatniku koji se odnose na usluge koje taj davalac usluga poseduje ili kontroliše. </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75438" y="1287212"/>
            <a:ext cx="4187626" cy="3693319"/>
          </a:xfrm>
          <a:prstGeom prst="rect">
            <a:avLst/>
          </a:prstGeom>
        </p:spPr>
        <p:txBody>
          <a:bodyPr wrap="square">
            <a:spAutoFit/>
          </a:bodyPr>
          <a:lstStyle/>
          <a:p>
            <a:pPr marL="285750" lvl="0" indent="-285750" algn="just">
              <a:buFont typeface="Wingdings" panose="05000000000000000000" pitchFamily="2" charset="2"/>
              <a:buChar char="ü"/>
            </a:pPr>
            <a:r>
              <a:rPr lang="sr-Latn-RS" dirty="0"/>
              <a:t>Odnosi se na sve računarske podatke (koji sadrže informacije o saobraćaju ili druge računarske podatke) </a:t>
            </a:r>
            <a:endParaRPr lang="en-US" dirty="0"/>
          </a:p>
          <a:p>
            <a:pPr marL="285750" lvl="0" indent="-285750" algn="just">
              <a:buFont typeface="Wingdings" panose="05000000000000000000" pitchFamily="2" charset="2"/>
              <a:buChar char="ü"/>
            </a:pPr>
            <a:r>
              <a:rPr lang="sr-Latn-RS" dirty="0"/>
              <a:t>U naredbi moraju biti navedeni tačno određeni računarski podaci (ona ne može biti neodređena) </a:t>
            </a:r>
            <a:endParaRPr lang="en-US" dirty="0"/>
          </a:p>
          <a:p>
            <a:pPr marL="742950" lvl="1" indent="-285750" algn="just">
              <a:buFont typeface="Wingdings" panose="05000000000000000000" pitchFamily="2" charset="2"/>
              <a:buChar char="ü"/>
            </a:pPr>
            <a:r>
              <a:rPr lang="sr-Latn-RS" dirty="0"/>
              <a:t>Dozvoljeno je: Narediti da se predoči </a:t>
            </a:r>
            <a:r>
              <a:rPr lang="sr-Latn-RS" dirty="0" err="1"/>
              <a:t>imejl</a:t>
            </a:r>
            <a:r>
              <a:rPr lang="sr-Latn-RS" dirty="0"/>
              <a:t> adresa vezana za određeno ime </a:t>
            </a:r>
            <a:endParaRPr lang="en-US" dirty="0"/>
          </a:p>
          <a:p>
            <a:pPr marL="742950" lvl="1" indent="-285750" algn="just">
              <a:buFont typeface="Wingdings" panose="05000000000000000000" pitchFamily="2" charset="2"/>
              <a:buChar char="ü"/>
            </a:pPr>
            <a:r>
              <a:rPr lang="sr-Latn-RS" dirty="0"/>
              <a:t>Nije dozvoljeno: Narediti da se predoče sve </a:t>
            </a:r>
            <a:r>
              <a:rPr lang="sr-Latn-RS" dirty="0" err="1"/>
              <a:t>imejl</a:t>
            </a:r>
            <a:r>
              <a:rPr lang="sr-Latn-RS" dirty="0"/>
              <a:t> komunikacije u poslednje tri godine vezane za određeno ime</a:t>
            </a:r>
            <a:endParaRPr lang="en-US"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3779997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3785652"/>
          </a:xfrm>
          <a:prstGeom prst="rect">
            <a:avLst/>
          </a:prstGeom>
        </p:spPr>
        <p:txBody>
          <a:bodyPr wrap="square">
            <a:spAutoFit/>
          </a:bodyPr>
          <a:lstStyle/>
          <a:p>
            <a:pPr marL="285750" lvl="0" indent="-285750" algn="just">
              <a:buFont typeface="Wingdings" panose="05000000000000000000" pitchFamily="2" charset="2"/>
              <a:buChar char="Ø"/>
            </a:pPr>
            <a:r>
              <a:rPr lang="es-CL" sz="1600" dirty="0"/>
              <a:t>1</a:t>
            </a:r>
            <a:r>
              <a:rPr lang="sr-Latn-RS" sz="1600" dirty="0"/>
              <a:t>. Svaka strana </a:t>
            </a:r>
            <a:r>
              <a:rPr lang="sr-Latn-RS" sz="1600" dirty="0" err="1"/>
              <a:t>ugovornica</a:t>
            </a:r>
            <a:r>
              <a:rPr lang="sr-Latn-RS" sz="1600" dirty="0"/>
              <a:t> treba da usvoji zakonodavne i druge mere neophodne da bi svoje nadležne organe </a:t>
            </a:r>
            <a:r>
              <a:rPr lang="sr-Latn-RS" sz="1600" dirty="0" err="1"/>
              <a:t>ovlastila</a:t>
            </a:r>
            <a:r>
              <a:rPr lang="sr-Latn-RS" sz="1600" dirty="0"/>
              <a:t> da mogu da narede: </a:t>
            </a:r>
            <a:endParaRPr lang="en-US" sz="1600" dirty="0"/>
          </a:p>
          <a:p>
            <a:pPr marL="519113" indent="-177800" algn="just"/>
            <a:r>
              <a:rPr lang="es-CL" sz="1600" dirty="0"/>
              <a:t>a</a:t>
            </a:r>
            <a:r>
              <a:rPr lang="sr-Latn-RS" sz="1600" dirty="0"/>
              <a:t>) licu na svojoj teritoriji da preda određene računarske podatke koje </a:t>
            </a:r>
            <a:r>
              <a:rPr lang="sr-Latn-RS" sz="1600" b="1" dirty="0">
                <a:solidFill>
                  <a:srgbClr val="FF0000"/>
                </a:solidFill>
              </a:rPr>
              <a:t>poseduje ili kontroliše</a:t>
            </a:r>
            <a:r>
              <a:rPr lang="sr-Latn-RS" sz="1600" dirty="0"/>
              <a:t>, a koji su sačuvani u računarskom sistemu ili na medijumu za čuvanje računarskih podataka; i </a:t>
            </a:r>
            <a:endParaRPr lang="en-US" sz="1600" dirty="0"/>
          </a:p>
          <a:p>
            <a:pPr marL="519113" indent="-177800" algn="just"/>
            <a:r>
              <a:rPr lang="es-CL" sz="1600" dirty="0"/>
              <a:t>b</a:t>
            </a:r>
            <a:r>
              <a:rPr lang="sr-Latn-RS" sz="1600" dirty="0"/>
              <a:t>) davaocu usluga koji svoje usluge pruža na teritoriji strane </a:t>
            </a:r>
            <a:r>
              <a:rPr lang="sr-Latn-RS" sz="1600" dirty="0" err="1"/>
              <a:t>ugovornice</a:t>
            </a:r>
            <a:r>
              <a:rPr lang="sr-Latn-RS" sz="1600" dirty="0"/>
              <a:t> da preda podatke o pretplatniku koji se odnose na usluge koje taj davalac usluga poseduje ili kontroliše. </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343532" y="1336957"/>
            <a:ext cx="4129260" cy="3693319"/>
          </a:xfrm>
          <a:prstGeom prst="rect">
            <a:avLst/>
          </a:prstGeom>
        </p:spPr>
        <p:txBody>
          <a:bodyPr wrap="square">
            <a:spAutoFit/>
          </a:bodyPr>
          <a:lstStyle/>
          <a:p>
            <a:pPr marL="285750" lvl="0" indent="-285750" algn="just">
              <a:buFont typeface="Wingdings" panose="05000000000000000000" pitchFamily="2" charset="2"/>
              <a:buChar char="ü"/>
            </a:pPr>
            <a:r>
              <a:rPr lang="sr-Latn-RS" dirty="0"/>
              <a:t>Davalac usluge može </a:t>
            </a:r>
            <a:r>
              <a:rPr lang="en-GB" dirty="0"/>
              <a:t>:</a:t>
            </a:r>
            <a:endParaRPr lang="en-US" dirty="0"/>
          </a:p>
          <a:p>
            <a:pPr marL="742950" lvl="1" indent="-285750" algn="just">
              <a:buFont typeface="Wingdings" panose="05000000000000000000" pitchFamily="2" charset="2"/>
              <a:buChar char="ü"/>
            </a:pPr>
            <a:r>
              <a:rPr lang="sr-Latn-RS" dirty="0"/>
              <a:t>fizički posedovati ili</a:t>
            </a:r>
            <a:endParaRPr lang="en-US" dirty="0"/>
          </a:p>
          <a:p>
            <a:pPr marL="742950" lvl="1" indent="-285750" algn="just">
              <a:buFont typeface="Wingdings" panose="05000000000000000000" pitchFamily="2" charset="2"/>
              <a:buChar char="ü"/>
            </a:pPr>
            <a:r>
              <a:rPr lang="sr-Latn-RS" dirty="0"/>
              <a:t>konstruktivno posedovati (tj.  imati kontrolu nad prikazivanjem, odnosno predočavanjem tih podataka</a:t>
            </a:r>
            <a:r>
              <a:rPr lang="en-GB" dirty="0"/>
              <a:t>)</a:t>
            </a:r>
            <a:endParaRPr lang="en-US" dirty="0"/>
          </a:p>
          <a:p>
            <a:pPr marL="285750" lvl="0" indent="-285750" algn="just">
              <a:buFont typeface="Wingdings" panose="05000000000000000000" pitchFamily="2" charset="2"/>
              <a:buChar char="ü"/>
            </a:pPr>
            <a:r>
              <a:rPr lang="sr-Latn-RS" dirty="0"/>
              <a:t>Lokacija podataka je irelevantna sve dotle dok je pod kontrolom davaoca usluge koji se nalazi na datoj teritoriji </a:t>
            </a:r>
            <a:endParaRPr lang="en-US" dirty="0"/>
          </a:p>
          <a:p>
            <a:pPr marL="285750" lvl="0" indent="-285750" algn="just">
              <a:buFont typeface="Wingdings" panose="05000000000000000000" pitchFamily="2" charset="2"/>
              <a:buChar char="ü"/>
            </a:pPr>
            <a:r>
              <a:rPr lang="sr-Latn-RS" dirty="0"/>
              <a:t>Kontrola ne obuhvata tehničku mogućnost za daljinski pristup uskladištenim podacima kada oni nisu pod legitimnom kontrolom</a:t>
            </a:r>
            <a:endParaRPr lang="en-US"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6121810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3785652"/>
          </a:xfrm>
          <a:prstGeom prst="rect">
            <a:avLst/>
          </a:prstGeom>
        </p:spPr>
        <p:txBody>
          <a:bodyPr wrap="square">
            <a:spAutoFit/>
          </a:bodyPr>
          <a:lstStyle/>
          <a:p>
            <a:pPr marL="285750" lvl="0" indent="-285750" algn="just">
              <a:buFont typeface="Wingdings" panose="05000000000000000000" pitchFamily="2" charset="2"/>
              <a:buChar char="Ø"/>
            </a:pPr>
            <a:r>
              <a:rPr lang="es-CL" sz="1600" dirty="0"/>
              <a:t>1</a:t>
            </a:r>
            <a:r>
              <a:rPr lang="sr-Latn-RS" sz="1600" dirty="0"/>
              <a:t>. Svaka strana </a:t>
            </a:r>
            <a:r>
              <a:rPr lang="sr-Latn-RS" sz="1600" dirty="0" err="1"/>
              <a:t>ugovornica</a:t>
            </a:r>
            <a:r>
              <a:rPr lang="sr-Latn-RS" sz="1600" dirty="0"/>
              <a:t> treba da usvoji zakonodavne i druge mere neophodne da bi svoje nadležne organe </a:t>
            </a:r>
            <a:r>
              <a:rPr lang="sr-Latn-RS" sz="1600" dirty="0" err="1"/>
              <a:t>ovlastila</a:t>
            </a:r>
            <a:r>
              <a:rPr lang="sr-Latn-RS" sz="1600" dirty="0"/>
              <a:t> da mogu da narede: </a:t>
            </a:r>
            <a:endParaRPr lang="en-US" sz="1600" dirty="0"/>
          </a:p>
          <a:p>
            <a:pPr marL="627063" indent="-231775" algn="just"/>
            <a:r>
              <a:rPr lang="es-CL" sz="1600" dirty="0"/>
              <a:t>a</a:t>
            </a:r>
            <a:r>
              <a:rPr lang="sr-Latn-RS" sz="1600" dirty="0"/>
              <a:t>) licu na svojoj teritoriji da preda određene računarske podatke koje poseduje ili kontroliše, a koji su </a:t>
            </a:r>
            <a:r>
              <a:rPr lang="sr-Latn-RS" sz="1600" b="1" dirty="0">
                <a:solidFill>
                  <a:srgbClr val="FF0000"/>
                </a:solidFill>
              </a:rPr>
              <a:t>sačuvani u računarskom sistemu ili na medijumu za čuvanje računarskih podataka</a:t>
            </a:r>
            <a:r>
              <a:rPr lang="sr-Latn-RS" sz="1600" dirty="0"/>
              <a:t>; i </a:t>
            </a:r>
            <a:endParaRPr lang="en-US" sz="1600" dirty="0"/>
          </a:p>
          <a:p>
            <a:pPr marL="627063" indent="-231775" algn="just"/>
            <a:r>
              <a:rPr lang="es-CL" sz="1600" dirty="0"/>
              <a:t>b</a:t>
            </a:r>
            <a:r>
              <a:rPr lang="sr-Latn-RS" sz="1600" dirty="0"/>
              <a:t>) davaocu usluga koji svoje usluge pruža na teritoriji strane </a:t>
            </a:r>
            <a:r>
              <a:rPr lang="sr-Latn-RS" sz="1600" dirty="0" err="1"/>
              <a:t>ugovornice</a:t>
            </a:r>
            <a:r>
              <a:rPr lang="sr-Latn-RS" sz="1600" dirty="0"/>
              <a:t> da preda podatke o pretplatniku koji se odnose na usluge koje taj davalac usluga poseduje ili kontroliše. </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89032" y="1336957"/>
            <a:ext cx="4212942" cy="1631216"/>
          </a:xfrm>
          <a:prstGeom prst="rect">
            <a:avLst/>
          </a:prstGeom>
        </p:spPr>
        <p:txBody>
          <a:bodyPr wrap="square">
            <a:spAutoFit/>
          </a:bodyPr>
          <a:lstStyle/>
          <a:p>
            <a:pPr marL="285750" lvl="0" indent="-285750" algn="just">
              <a:buFont typeface="Wingdings" panose="05000000000000000000" pitchFamily="2" charset="2"/>
              <a:buChar char="ü"/>
            </a:pPr>
            <a:r>
              <a:rPr lang="sr-Latn-RS" sz="2000" dirty="0"/>
              <a:t>Ovlašćenje se odnosi samo na sačuvane (postojeće) podatke </a:t>
            </a:r>
            <a:endParaRPr lang="sr-Latn-RS" sz="2000" dirty="0" smtClean="0"/>
          </a:p>
          <a:p>
            <a:pPr marL="285750" lvl="0" indent="-285750" algn="just">
              <a:buFont typeface="Wingdings" panose="05000000000000000000" pitchFamily="2" charset="2"/>
              <a:buChar char="ü"/>
            </a:pPr>
            <a:endParaRPr lang="en-US" sz="2000" dirty="0"/>
          </a:p>
          <a:p>
            <a:pPr marL="285750" lvl="0" indent="-285750" algn="just">
              <a:buFont typeface="Wingdings" panose="05000000000000000000" pitchFamily="2" charset="2"/>
              <a:buChar char="ü"/>
            </a:pPr>
            <a:r>
              <a:rPr lang="sr-Latn-RS" sz="2000" dirty="0"/>
              <a:t>Ovim se ne nameće obaveza da se podaci zadrže</a:t>
            </a:r>
            <a:endParaRPr lang="en-US" sz="2000"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1747001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4031873"/>
          </a:xfrm>
          <a:prstGeom prst="rect">
            <a:avLst/>
          </a:prstGeom>
        </p:spPr>
        <p:txBody>
          <a:bodyPr wrap="square">
            <a:spAutoFit/>
          </a:bodyPr>
          <a:lstStyle/>
          <a:p>
            <a:pPr marL="285750" lvl="0" indent="-285750" algn="just">
              <a:buFont typeface="Wingdings" panose="05000000000000000000" pitchFamily="2" charset="2"/>
              <a:buChar char="Ø"/>
            </a:pPr>
            <a:r>
              <a:rPr lang="es-CL" sz="1600" dirty="0"/>
              <a:t>1</a:t>
            </a:r>
            <a:r>
              <a:rPr lang="sr-Latn-RS" sz="1600" dirty="0"/>
              <a:t>. Svaka strana </a:t>
            </a:r>
            <a:r>
              <a:rPr lang="sr-Latn-RS" sz="1600" dirty="0" err="1"/>
              <a:t>ugovornica</a:t>
            </a:r>
            <a:r>
              <a:rPr lang="sr-Latn-RS" sz="1600" dirty="0"/>
              <a:t> treba da usvoji zakonodavne i druge mere neophodne da bi svoje nadležne organe </a:t>
            </a:r>
            <a:r>
              <a:rPr lang="sr-Latn-RS" sz="1600" dirty="0" err="1"/>
              <a:t>ovlastila</a:t>
            </a:r>
            <a:r>
              <a:rPr lang="sr-Latn-RS" sz="1600" dirty="0"/>
              <a:t> da mogu da narede: </a:t>
            </a:r>
            <a:endParaRPr lang="en-US" sz="1600" dirty="0"/>
          </a:p>
          <a:p>
            <a:pPr marL="736600" indent="-273050" algn="just"/>
            <a:r>
              <a:rPr lang="es-CL" sz="1600" dirty="0"/>
              <a:t>a</a:t>
            </a:r>
            <a:r>
              <a:rPr lang="sr-Latn-RS" sz="1600" dirty="0"/>
              <a:t>) licu na svojoj teritoriji da preda određene računarske podatke koje poseduje ili kontroliše, a koji su sačuvani u računarskom sistemu ili na medijumu za čuvanje računarskih podataka; i </a:t>
            </a:r>
            <a:endParaRPr lang="en-US" sz="1600" dirty="0"/>
          </a:p>
          <a:p>
            <a:pPr marL="736600" indent="-273050" algn="just"/>
            <a:r>
              <a:rPr lang="es-CL" sz="1600" dirty="0"/>
              <a:t>b</a:t>
            </a:r>
            <a:r>
              <a:rPr lang="sr-Latn-RS" sz="1600" dirty="0"/>
              <a:t>) davaocu usluga koji svoje </a:t>
            </a:r>
            <a:r>
              <a:rPr lang="sr-Latn-RS" sz="1600" b="1" dirty="0">
                <a:solidFill>
                  <a:srgbClr val="FF0000"/>
                </a:solidFill>
              </a:rPr>
              <a:t>usluge pruža na teritoriji</a:t>
            </a:r>
            <a:r>
              <a:rPr lang="sr-Latn-RS" sz="1600" dirty="0"/>
              <a:t> strane </a:t>
            </a:r>
            <a:r>
              <a:rPr lang="sr-Latn-RS" sz="1600" dirty="0" err="1"/>
              <a:t>ugovornice</a:t>
            </a:r>
            <a:r>
              <a:rPr lang="sr-Latn-RS" sz="1600" dirty="0"/>
              <a:t> da preda podatke o pretplatniku koji se odnose na usluge koje taj davalac usluga poseduje ili kontroliše. </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75438" y="1287212"/>
            <a:ext cx="4304358" cy="5262979"/>
          </a:xfrm>
          <a:prstGeom prst="rect">
            <a:avLst/>
          </a:prstGeom>
        </p:spPr>
        <p:txBody>
          <a:bodyPr wrap="square">
            <a:spAutoFit/>
          </a:bodyPr>
          <a:lstStyle/>
          <a:p>
            <a:pPr marL="285750" lvl="0" indent="-285750" algn="just">
              <a:buFont typeface="Wingdings" panose="05000000000000000000" pitchFamily="2" charset="2"/>
              <a:buChar char="ü"/>
            </a:pPr>
            <a:r>
              <a:rPr lang="sr-Latn-RS" sz="1600" dirty="0"/>
              <a:t>Davalac usluge ne mora da bude lociran na datoj teritoriji sve dotle dok na njoj „pruža svoje usluge” </a:t>
            </a:r>
            <a:endParaRPr lang="en-US" sz="1600" dirty="0"/>
          </a:p>
          <a:p>
            <a:pPr marL="285750" lvl="0" indent="-285750" algn="just">
              <a:buFont typeface="Wingdings" panose="05000000000000000000" pitchFamily="2" charset="2"/>
              <a:buChar char="ü"/>
            </a:pPr>
            <a:r>
              <a:rPr lang="sr-Latn-RS" sz="1600" dirty="0"/>
              <a:t>To se može utvrditi ako</a:t>
            </a:r>
            <a:r>
              <a:rPr lang="en-US" sz="1600" dirty="0"/>
              <a:t>:</a:t>
            </a:r>
          </a:p>
          <a:p>
            <a:pPr marL="742950" lvl="1" indent="-285750" algn="just">
              <a:buFont typeface="Wingdings" panose="05000000000000000000" pitchFamily="2" charset="2"/>
              <a:buChar char="ü"/>
            </a:pPr>
            <a:r>
              <a:rPr lang="sr-Latn-RS" sz="1600" dirty="0"/>
              <a:t>Davalac usluge omogući licima da se pretplate na njegove usluge na teritoriji (npr. ne blokira usluge);  </a:t>
            </a:r>
            <a:endParaRPr lang="en-US" sz="1600" dirty="0"/>
          </a:p>
          <a:p>
            <a:pPr marL="742950" lvl="1" indent="-285750" algn="just">
              <a:buFont typeface="Wingdings" panose="05000000000000000000" pitchFamily="2" charset="2"/>
              <a:buChar char="ü"/>
            </a:pPr>
            <a:r>
              <a:rPr lang="sr-Latn-RS" sz="1600" dirty="0"/>
              <a:t>Davalac usluge je ustanovio stvarnu i materijalnu vezu sa stranom </a:t>
            </a:r>
            <a:r>
              <a:rPr lang="sr-Latn-RS" sz="1600" dirty="0" err="1"/>
              <a:t>ugovornicom</a:t>
            </a:r>
            <a:r>
              <a:rPr lang="sr-Latn-RS" sz="1600" dirty="0"/>
              <a:t>, koja se tiče npr.:</a:t>
            </a:r>
            <a:endParaRPr lang="en-US" sz="1600" dirty="0"/>
          </a:p>
          <a:p>
            <a:pPr marL="1200150" lvl="2" indent="-285750" algn="just">
              <a:buFont typeface="Wingdings" panose="05000000000000000000" pitchFamily="2" charset="2"/>
              <a:buChar char="ü"/>
            </a:pPr>
            <a:r>
              <a:rPr lang="sr-Latn-RS" sz="1600" dirty="0"/>
              <a:t>Lokalnog oglašavanja i oglašavanja na lokalnom jeziku</a:t>
            </a:r>
            <a:endParaRPr lang="en-US" sz="1600" dirty="0"/>
          </a:p>
          <a:p>
            <a:pPr marL="1200150" lvl="2" indent="-285750" algn="just">
              <a:buFont typeface="Wingdings" panose="05000000000000000000" pitchFamily="2" charset="2"/>
              <a:buChar char="ü"/>
            </a:pPr>
            <a:r>
              <a:rPr lang="sr-Latn-RS" sz="1600" dirty="0"/>
              <a:t>Korišćenja lokalnih podataka o pretplatniku ili s njima povezanih podataka o saobraćaju u sklopu aktivnosti koje obavlja </a:t>
            </a:r>
            <a:endParaRPr lang="en-US" sz="1600" dirty="0"/>
          </a:p>
          <a:p>
            <a:pPr marL="1200150" lvl="2" indent="-285750" algn="just">
              <a:buFont typeface="Wingdings" panose="05000000000000000000" pitchFamily="2" charset="2"/>
              <a:buChar char="ü"/>
            </a:pPr>
            <a:r>
              <a:rPr lang="sr-Latn-RS" sz="1600" dirty="0"/>
              <a:t>Interakcije s lokalnim pretplatnicima</a:t>
            </a:r>
            <a:endParaRPr lang="en-US" sz="1600" dirty="0"/>
          </a:p>
          <a:p>
            <a:pPr marL="1200150" lvl="2" indent="-285750" algn="just">
              <a:buFont typeface="Wingdings" panose="05000000000000000000" pitchFamily="2" charset="2"/>
              <a:buChar char="ü"/>
            </a:pPr>
            <a:r>
              <a:rPr lang="sr-Latn-RS" sz="1600" dirty="0"/>
              <a:t>Nečeg drugog po čemu se smatra da se u poslovnom smislu lokalno </a:t>
            </a:r>
            <a:r>
              <a:rPr lang="sr-Latn-RS" sz="1600" dirty="0" err="1"/>
              <a:t>etablirao</a:t>
            </a:r>
            <a:endParaRPr lang="en-US" sz="1600"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8332268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a16="http://schemas.microsoft.com/office/drawing/2014/main" xmlns="" id="{D0D4F71E-2AF8-410F-97F8-1B9459E656A0}"/>
              </a:ext>
            </a:extLst>
          </p:cNvPr>
          <p:cNvPicPr>
            <a:picLocks noChangeAspect="1"/>
          </p:cNvPicPr>
          <p:nvPr/>
        </p:nvPicPr>
        <p:blipFill>
          <a:blip r:embed="rId3"/>
          <a:stretch>
            <a:fillRect/>
          </a:stretch>
        </p:blipFill>
        <p:spPr>
          <a:xfrm>
            <a:off x="790575" y="1141561"/>
            <a:ext cx="7562850" cy="5324475"/>
          </a:xfrm>
          <a:prstGeom prst="rect">
            <a:avLst/>
          </a:prstGeom>
        </p:spPr>
      </p:pic>
    </p:spTree>
    <p:extLst>
      <p:ext uri="{BB962C8B-B14F-4D97-AF65-F5344CB8AC3E}">
        <p14:creationId xmlns:p14="http://schemas.microsoft.com/office/powerpoint/2010/main" val="2822749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3785652"/>
          </a:xfrm>
          <a:prstGeom prst="rect">
            <a:avLst/>
          </a:prstGeom>
        </p:spPr>
        <p:txBody>
          <a:bodyPr wrap="square">
            <a:spAutoFit/>
          </a:bodyPr>
          <a:lstStyle/>
          <a:p>
            <a:pPr marL="285750" lvl="0" indent="-285750" algn="just">
              <a:buFont typeface="Wingdings" panose="05000000000000000000" pitchFamily="2" charset="2"/>
              <a:buChar char="Ø"/>
            </a:pPr>
            <a:r>
              <a:rPr lang="es-CL" sz="1600" dirty="0"/>
              <a:t>1</a:t>
            </a:r>
            <a:r>
              <a:rPr lang="sr-Latn-RS" sz="1600" dirty="0"/>
              <a:t>. Svaka strana </a:t>
            </a:r>
            <a:r>
              <a:rPr lang="sr-Latn-RS" sz="1600" dirty="0" err="1"/>
              <a:t>ugovornica</a:t>
            </a:r>
            <a:r>
              <a:rPr lang="sr-Latn-RS" sz="1600" dirty="0"/>
              <a:t> treba da usvoji zakonodavne i druge mere neophodne da bi svoje nadležne organe </a:t>
            </a:r>
            <a:r>
              <a:rPr lang="sr-Latn-RS" sz="1600" dirty="0" err="1"/>
              <a:t>ovlastila</a:t>
            </a:r>
            <a:r>
              <a:rPr lang="sr-Latn-RS" sz="1600" dirty="0"/>
              <a:t> da mogu da narede: </a:t>
            </a:r>
            <a:endParaRPr lang="en-US" sz="1600" dirty="0"/>
          </a:p>
          <a:p>
            <a:pPr marL="395288" indent="-107950" algn="just"/>
            <a:r>
              <a:rPr lang="es-CL" sz="1600" dirty="0"/>
              <a:t>a</a:t>
            </a:r>
            <a:r>
              <a:rPr lang="sr-Latn-RS" sz="1600" dirty="0"/>
              <a:t>) licu na svojoj teritoriji da preda određene računarske podatke koje poseduje ili kontroliše, a koji su sačuvani u računarskom sistemu ili na medijumu za čuvanje računarskih podataka; i </a:t>
            </a:r>
            <a:endParaRPr lang="en-US" sz="1600" dirty="0"/>
          </a:p>
          <a:p>
            <a:pPr marL="395288" indent="-107950" algn="just"/>
            <a:r>
              <a:rPr lang="es-CL" sz="1600" dirty="0"/>
              <a:t>b</a:t>
            </a:r>
            <a:r>
              <a:rPr lang="sr-Latn-RS" sz="1600" dirty="0"/>
              <a:t>) davaocu usluga koji svoje usluge pruža na teritoriji strane </a:t>
            </a:r>
            <a:r>
              <a:rPr lang="sr-Latn-RS" sz="1600" dirty="0" err="1"/>
              <a:t>ugovornice</a:t>
            </a:r>
            <a:r>
              <a:rPr lang="sr-Latn-RS" sz="1600" dirty="0"/>
              <a:t> da </a:t>
            </a:r>
            <a:r>
              <a:rPr lang="sr-Latn-RS" sz="1600" b="1" dirty="0">
                <a:solidFill>
                  <a:srgbClr val="FF0000"/>
                </a:solidFill>
              </a:rPr>
              <a:t>preda podatke o pretplatniku</a:t>
            </a:r>
            <a:r>
              <a:rPr lang="sr-Latn-RS" sz="1600" b="1" dirty="0"/>
              <a:t> </a:t>
            </a:r>
            <a:r>
              <a:rPr lang="sr-Latn-RS" sz="1600" dirty="0"/>
              <a:t>koji se odnose na usluge koje taj davalac usluga poseduje ili kontroliše. </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416356" y="1287212"/>
            <a:ext cx="4163439" cy="4524315"/>
          </a:xfrm>
          <a:prstGeom prst="rect">
            <a:avLst/>
          </a:prstGeom>
        </p:spPr>
        <p:txBody>
          <a:bodyPr wrap="square">
            <a:spAutoFit/>
          </a:bodyPr>
          <a:lstStyle/>
          <a:p>
            <a:pPr marL="285750" lvl="0" indent="-285750" algn="just">
              <a:buFont typeface="Wingdings" panose="05000000000000000000" pitchFamily="2" charset="2"/>
              <a:buChar char="ü"/>
            </a:pPr>
            <a:r>
              <a:rPr lang="sr-Latn-RS" dirty="0"/>
              <a:t>Mogu biti u bilo kom obliku (računarski podaci ili podaci u nekom drugom obliku) </a:t>
            </a:r>
            <a:endParaRPr lang="en-US" dirty="0"/>
          </a:p>
          <a:p>
            <a:pPr marL="285750" lvl="0" indent="-285750" algn="just">
              <a:buFont typeface="Wingdings" panose="05000000000000000000" pitchFamily="2" charset="2"/>
              <a:buChar char="ü"/>
            </a:pPr>
            <a:r>
              <a:rPr lang="sr-Latn-RS" dirty="0"/>
              <a:t>Mogu obuhvatiti:</a:t>
            </a:r>
            <a:endParaRPr lang="en-US" dirty="0"/>
          </a:p>
          <a:p>
            <a:pPr marL="742950" lvl="1" indent="-285750" algn="just">
              <a:buFont typeface="Wingdings" panose="05000000000000000000" pitchFamily="2" charset="2"/>
              <a:buChar char="ü"/>
            </a:pPr>
            <a:r>
              <a:rPr lang="sr-Latn-RS" dirty="0"/>
              <a:t>vrstu korišćenih komunikacionih usluga, tehničke usluge i rok trajanja usluge </a:t>
            </a:r>
            <a:endParaRPr lang="en-US" dirty="0"/>
          </a:p>
          <a:p>
            <a:pPr marL="742950" lvl="1" indent="-285750" algn="just">
              <a:buFont typeface="Wingdings" panose="05000000000000000000" pitchFamily="2" charset="2"/>
              <a:buChar char="ü"/>
            </a:pPr>
            <a:r>
              <a:rPr lang="sr-Latn-RS" dirty="0"/>
              <a:t>identitet pretplatnika, poštansku/geografsku adresu, telefon i neki drugi broj za pristup, podatke o fakturisanju i plaćanjima koji su dostupni </a:t>
            </a:r>
            <a:endParaRPr lang="en-US" dirty="0"/>
          </a:p>
          <a:p>
            <a:pPr marL="742950" lvl="1" indent="-285750" algn="just">
              <a:buFont typeface="Wingdings" panose="05000000000000000000" pitchFamily="2" charset="2"/>
              <a:buChar char="ü"/>
            </a:pPr>
            <a:r>
              <a:rPr lang="sr-Latn-RS" dirty="0"/>
              <a:t>ostale informacije o mestu instaliranja komunikacione opreme, dostupne na osnovu aranžmana o pružanju usluga</a:t>
            </a:r>
            <a:endParaRPr lang="en-US"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7092541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3785652"/>
          </a:xfrm>
          <a:prstGeom prst="rect">
            <a:avLst/>
          </a:prstGeom>
        </p:spPr>
        <p:txBody>
          <a:bodyPr wrap="square">
            <a:spAutoFit/>
          </a:bodyPr>
          <a:lstStyle/>
          <a:p>
            <a:pPr marL="285750" lvl="0" indent="-285750" algn="just">
              <a:buFont typeface="Wingdings" panose="05000000000000000000" pitchFamily="2" charset="2"/>
              <a:buChar char="Ø"/>
            </a:pPr>
            <a:r>
              <a:rPr lang="es-CL" sz="1600" dirty="0"/>
              <a:t>1</a:t>
            </a:r>
            <a:r>
              <a:rPr lang="sr-Latn-RS" sz="1600" dirty="0"/>
              <a:t>. Svaka strana </a:t>
            </a:r>
            <a:r>
              <a:rPr lang="sr-Latn-RS" sz="1600" dirty="0" err="1"/>
              <a:t>ugovornica</a:t>
            </a:r>
            <a:r>
              <a:rPr lang="sr-Latn-RS" sz="1600" dirty="0"/>
              <a:t> treba da usvoji zakonodavne i druge mere neophodne da bi svoje nadležne organe </a:t>
            </a:r>
            <a:r>
              <a:rPr lang="sr-Latn-RS" sz="1600" dirty="0" err="1"/>
              <a:t>ovlastila</a:t>
            </a:r>
            <a:r>
              <a:rPr lang="sr-Latn-RS" sz="1600" dirty="0"/>
              <a:t> da mogu da narede: </a:t>
            </a:r>
            <a:endParaRPr lang="en-US" sz="1600" dirty="0"/>
          </a:p>
          <a:p>
            <a:pPr marL="519113" indent="-177800" algn="just"/>
            <a:r>
              <a:rPr lang="es-CL" sz="1600" dirty="0"/>
              <a:t>a</a:t>
            </a:r>
            <a:r>
              <a:rPr lang="sr-Latn-RS" sz="1600" dirty="0"/>
              <a:t>) licu na svojoj teritoriji da preda određene računarske podatke koje poseduje ili kontroliše, a koji su sačuvani u računarskom sistemu ili na medijumu za čuvanje računarskih podataka; i </a:t>
            </a:r>
            <a:endParaRPr lang="en-US" sz="1600" dirty="0"/>
          </a:p>
          <a:p>
            <a:pPr marL="519113" indent="-177800" algn="just"/>
            <a:r>
              <a:rPr lang="es-CL" sz="1600" dirty="0"/>
              <a:t>b</a:t>
            </a:r>
            <a:r>
              <a:rPr lang="sr-Latn-RS" sz="1600" dirty="0"/>
              <a:t>) davaocu usluga koji svoje usluge pruža na teritoriji strane </a:t>
            </a:r>
            <a:r>
              <a:rPr lang="sr-Latn-RS" sz="1600" dirty="0" err="1"/>
              <a:t>ugovornice</a:t>
            </a:r>
            <a:r>
              <a:rPr lang="sr-Latn-RS" sz="1600" dirty="0"/>
              <a:t> da preda podatke o pretplatniku </a:t>
            </a:r>
            <a:r>
              <a:rPr lang="sr-Latn-RS" sz="1600" b="1" dirty="0">
                <a:solidFill>
                  <a:srgbClr val="FF0000"/>
                </a:solidFill>
              </a:rPr>
              <a:t>koji se odnose na usluge</a:t>
            </a:r>
            <a:r>
              <a:rPr lang="sr-Latn-RS" sz="1600" dirty="0"/>
              <a:t> koje taj davalac usluga poseduje ili kontroliše. </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75438" y="1287212"/>
            <a:ext cx="4352996" cy="2031325"/>
          </a:xfrm>
          <a:prstGeom prst="rect">
            <a:avLst/>
          </a:prstGeom>
        </p:spPr>
        <p:txBody>
          <a:bodyPr wrap="square">
            <a:spAutoFit/>
          </a:bodyPr>
          <a:lstStyle/>
          <a:p>
            <a:pPr marL="285750" lvl="0" indent="-285750" algn="just">
              <a:buFont typeface="Wingdings" panose="05000000000000000000" pitchFamily="2" charset="2"/>
              <a:buChar char="ü"/>
            </a:pPr>
            <a:r>
              <a:rPr lang="sr-Latn-RS" dirty="0"/>
              <a:t>Podaci koji su predmet izdate naredbe moraju se odnositi na usluge koje su date na toj </a:t>
            </a:r>
            <a:r>
              <a:rPr lang="sr-Latn-RS" dirty="0" smtClean="0"/>
              <a:t>teritoriji</a:t>
            </a:r>
          </a:p>
          <a:p>
            <a:pPr marL="285750" lvl="0" indent="-285750" algn="just">
              <a:buFont typeface="Wingdings" panose="05000000000000000000" pitchFamily="2" charset="2"/>
              <a:buChar char="ü"/>
            </a:pPr>
            <a:endParaRPr lang="en-US" dirty="0"/>
          </a:p>
          <a:p>
            <a:pPr marL="285750" lvl="0" indent="-285750" algn="just">
              <a:buFont typeface="Wingdings" panose="05000000000000000000" pitchFamily="2" charset="2"/>
              <a:buChar char="ü"/>
            </a:pPr>
            <a:r>
              <a:rPr lang="sr-Latn-RS" dirty="0"/>
              <a:t>Podaci o pretplatniku ne mogu se tražiti za usluge koje se nude isključivo van teritorije</a:t>
            </a:r>
            <a:endParaRPr lang="en-US"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9631740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29117" y="1336957"/>
            <a:ext cx="3889351" cy="3785652"/>
          </a:xfrm>
          <a:prstGeom prst="rect">
            <a:avLst/>
          </a:prstGeom>
        </p:spPr>
        <p:txBody>
          <a:bodyPr wrap="square">
            <a:spAutoFit/>
          </a:bodyPr>
          <a:lstStyle/>
          <a:p>
            <a:pPr marL="285750" lvl="0" indent="-285750" algn="just">
              <a:buFont typeface="Wingdings" panose="05000000000000000000" pitchFamily="2" charset="2"/>
              <a:buChar char="Ø"/>
            </a:pPr>
            <a:r>
              <a:rPr lang="es-CL" sz="1600" dirty="0"/>
              <a:t>1</a:t>
            </a:r>
            <a:r>
              <a:rPr lang="sr-Latn-RS" sz="1600" dirty="0"/>
              <a:t>. Svaka strana </a:t>
            </a:r>
            <a:r>
              <a:rPr lang="sr-Latn-RS" sz="1600" dirty="0" err="1"/>
              <a:t>ugovornica</a:t>
            </a:r>
            <a:r>
              <a:rPr lang="sr-Latn-RS" sz="1600" dirty="0"/>
              <a:t> treba da usvoji zakonodavne i druge mere neophodne da bi svoje nadležne organe </a:t>
            </a:r>
            <a:r>
              <a:rPr lang="sr-Latn-RS" sz="1600" dirty="0" err="1"/>
              <a:t>ovlastila</a:t>
            </a:r>
            <a:r>
              <a:rPr lang="sr-Latn-RS" sz="1600" dirty="0"/>
              <a:t> da mogu da narede: </a:t>
            </a:r>
            <a:endParaRPr lang="en-US" sz="1600" dirty="0"/>
          </a:p>
          <a:p>
            <a:pPr marL="519113" indent="-177800" algn="just"/>
            <a:r>
              <a:rPr lang="es-CL" sz="1600" dirty="0"/>
              <a:t>a</a:t>
            </a:r>
            <a:r>
              <a:rPr lang="sr-Latn-RS" sz="1600" dirty="0"/>
              <a:t>) licu na svojoj teritoriji da preda određene računarske podatke koje poseduje ili kontroliše, a koji su sačuvani u računarskom sistemu ili na medijumu za čuvanje računarskih podataka; i </a:t>
            </a:r>
            <a:endParaRPr lang="en-US" sz="1600" dirty="0"/>
          </a:p>
          <a:p>
            <a:pPr marL="519113" indent="-177800" algn="just"/>
            <a:r>
              <a:rPr lang="es-CL" sz="1600" dirty="0"/>
              <a:t>b</a:t>
            </a:r>
            <a:r>
              <a:rPr lang="sr-Latn-RS" sz="1600" dirty="0"/>
              <a:t>) davaocu usluga koji svoje usluge pruža na teritoriji strane </a:t>
            </a:r>
            <a:r>
              <a:rPr lang="sr-Latn-RS" sz="1600" dirty="0" err="1"/>
              <a:t>ugovornice</a:t>
            </a:r>
            <a:r>
              <a:rPr lang="sr-Latn-RS" sz="1600" dirty="0"/>
              <a:t> da preda podatke o pretplatniku koji se odnose na usluge koje taj </a:t>
            </a:r>
            <a:r>
              <a:rPr lang="sr-Latn-RS" sz="1600" b="1" dirty="0">
                <a:solidFill>
                  <a:srgbClr val="FF0000"/>
                </a:solidFill>
              </a:rPr>
              <a:t>davalac usluga poseduje ili kontroliše</a:t>
            </a:r>
            <a:r>
              <a:rPr lang="sr-Latn-RS" sz="1600" dirty="0">
                <a:solidFill>
                  <a:srgbClr val="FF0000"/>
                </a:solidFill>
              </a:rPr>
              <a:t>. </a:t>
            </a:r>
            <a:endParaRPr lang="en-US" sz="1600" dirty="0">
              <a:solidFill>
                <a:srgbClr val="FF0000"/>
              </a:solidFill>
            </a:endParaRPr>
          </a:p>
        </p:txBody>
      </p:sp>
      <p:sp>
        <p:nvSpPr>
          <p:cNvPr id="6" name="Rectangle 5">
            <a:extLst>
              <a:ext uri="{FF2B5EF4-FFF2-40B4-BE49-F238E27FC236}">
                <a16:creationId xmlns:a16="http://schemas.microsoft.com/office/drawing/2014/main" xmlns="" id="{524B6456-681F-2F44-A01A-AD3514E81BD2}"/>
              </a:ext>
            </a:extLst>
          </p:cNvPr>
          <p:cNvSpPr/>
          <p:nvPr/>
        </p:nvSpPr>
        <p:spPr>
          <a:xfrm>
            <a:off x="4581728" y="1336957"/>
            <a:ext cx="4007795" cy="3970318"/>
          </a:xfrm>
          <a:prstGeom prst="rect">
            <a:avLst/>
          </a:prstGeom>
        </p:spPr>
        <p:txBody>
          <a:bodyPr wrap="square">
            <a:spAutoFit/>
          </a:bodyPr>
          <a:lstStyle/>
          <a:p>
            <a:pPr marL="285750" lvl="0" indent="-285750" algn="just">
              <a:buFont typeface="Wingdings" panose="05000000000000000000" pitchFamily="2" charset="2"/>
              <a:buChar char="ü"/>
            </a:pPr>
            <a:r>
              <a:rPr lang="sr-Latn-RS" dirty="0"/>
              <a:t>Davalac usluga može imati:</a:t>
            </a:r>
            <a:endParaRPr lang="en-US" dirty="0"/>
          </a:p>
          <a:p>
            <a:pPr marL="742950" lvl="1" indent="-285750" algn="just">
              <a:buFont typeface="Wingdings" panose="05000000000000000000" pitchFamily="2" charset="2"/>
              <a:buChar char="ü"/>
            </a:pPr>
            <a:r>
              <a:rPr lang="sr-Latn-RS" dirty="0"/>
              <a:t>podatke u fizičkom posedu </a:t>
            </a:r>
            <a:endParaRPr lang="en-US" dirty="0"/>
          </a:p>
          <a:p>
            <a:pPr marL="742950" lvl="1" indent="-285750" algn="just">
              <a:buFont typeface="Wingdings" panose="05000000000000000000" pitchFamily="2" charset="2"/>
              <a:buChar char="ü"/>
            </a:pPr>
            <a:r>
              <a:rPr lang="sr-Latn-RS" dirty="0"/>
              <a:t>podatke u konstruktivnom posedu (tj. može slobodno kontrolisati njihovo predočavanje)</a:t>
            </a:r>
            <a:endParaRPr lang="en-US" dirty="0"/>
          </a:p>
          <a:p>
            <a:pPr marL="285750" lvl="0" indent="-285750" algn="just">
              <a:buFont typeface="Wingdings" panose="05000000000000000000" pitchFamily="2" charset="2"/>
              <a:buChar char="ü"/>
            </a:pPr>
            <a:r>
              <a:rPr lang="sr-Latn-RS" dirty="0"/>
              <a:t>Mesto na kome se podaci nalaze irelevantno je sve dotle dok je pod kontrolom davaoca usluga na datoj teritoriji </a:t>
            </a:r>
            <a:endParaRPr lang="en-US" dirty="0"/>
          </a:p>
          <a:p>
            <a:pPr marL="285750" lvl="0" indent="-285750" algn="just">
              <a:buFont typeface="Wingdings" panose="05000000000000000000" pitchFamily="2" charset="2"/>
              <a:buChar char="ü"/>
            </a:pPr>
            <a:r>
              <a:rPr lang="sr-Latn-RS" dirty="0"/>
              <a:t>Kontrola ne obuhvata tehničku sposobnost da se na daljinu pristupi uskladištenim podacima koji nisu pod legitimnom kontrolom</a:t>
            </a:r>
            <a:endParaRPr lang="en-US" dirty="0"/>
          </a:p>
        </p:txBody>
      </p:sp>
      <p:sp>
        <p:nvSpPr>
          <p:cNvPr id="10" name="TextBox 7">
            <a:extLst>
              <a:ext uri="{FF2B5EF4-FFF2-40B4-BE49-F238E27FC236}">
                <a16:creationId xmlns:a16="http://schemas.microsoft.com/office/drawing/2014/main" xmlns=""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Izdavanje naredbe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516947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770" y="1524404"/>
            <a:ext cx="7886700" cy="4351338"/>
          </a:xfrm>
        </p:spPr>
        <p:txBody>
          <a:bodyPr>
            <a:normAutofit fontScale="92500" lnSpcReduction="10000"/>
          </a:bodyPr>
          <a:lstStyle/>
          <a:p>
            <a:pPr marL="0" indent="0">
              <a:buNone/>
            </a:pPr>
            <a:r>
              <a:rPr lang="sr-Latn-RS" b="1" dirty="0"/>
              <a:t>Do kraja ove sesije polaznici će biti u stanju da:</a:t>
            </a:r>
            <a:endParaRPr lang="en-US" dirty="0"/>
          </a:p>
          <a:p>
            <a:pPr marL="0" indent="0" algn="just">
              <a:buNone/>
            </a:pPr>
            <a:r>
              <a:rPr lang="sr-Latn-RS" dirty="0"/>
              <a:t>Shvate oblast primene procesnih odredaba prema Budimpeštanskoj </a:t>
            </a:r>
            <a:r>
              <a:rPr lang="sr-Latn-RS" dirty="0" smtClean="0"/>
              <a:t>konvenciji:</a:t>
            </a:r>
            <a:endParaRPr lang="en-US" dirty="0"/>
          </a:p>
          <a:p>
            <a:pPr marL="0" indent="0" algn="just">
              <a:buNone/>
            </a:pPr>
            <a:r>
              <a:rPr lang="sr-Latn-RS" dirty="0"/>
              <a:t>Razmatraju odgovarajuće uslove i ograničenja koja se odnose na primenu procesnih odredaba;</a:t>
            </a:r>
            <a:endParaRPr lang="en-US" dirty="0"/>
          </a:p>
          <a:p>
            <a:pPr marL="0" indent="0" algn="just">
              <a:buNone/>
            </a:pPr>
            <a:r>
              <a:rPr lang="sr-Latn-RS" dirty="0"/>
              <a:t>Identifikuju elemente procesnih odredaba vezanih za</a:t>
            </a:r>
            <a:r>
              <a:rPr lang="es-CL" dirty="0"/>
              <a:t>: </a:t>
            </a:r>
            <a:endParaRPr lang="en-US" dirty="0"/>
          </a:p>
          <a:p>
            <a:pPr lvl="0" algn="just"/>
            <a:r>
              <a:rPr lang="sr-Latn-RS" dirty="0"/>
              <a:t>hitnu zaštitu sačuvanih računarskih podataka,</a:t>
            </a:r>
            <a:endParaRPr lang="en-US" dirty="0"/>
          </a:p>
          <a:p>
            <a:pPr lvl="0" algn="just"/>
            <a:r>
              <a:rPr lang="sr-Latn-RS" dirty="0"/>
              <a:t>hitnu zaštitu i delimično otkrivanje podataka o saobraćaju,</a:t>
            </a:r>
            <a:endParaRPr lang="en-US" dirty="0"/>
          </a:p>
          <a:p>
            <a:pPr algn="just"/>
            <a:r>
              <a:rPr lang="sr-Latn-RS" dirty="0"/>
              <a:t>izdavanje naredbe.</a:t>
            </a: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4</a:t>
            </a:fld>
            <a:endParaRPr lang="en-GB" dirty="0"/>
          </a:p>
        </p:txBody>
      </p:sp>
      <p:sp>
        <p:nvSpPr>
          <p:cNvPr id="4" name="Text Placeholder 3"/>
          <p:cNvSpPr>
            <a:spLocks noGrp="1"/>
          </p:cNvSpPr>
          <p:nvPr>
            <p:ph type="body" sz="quarter" idx="11"/>
          </p:nvPr>
        </p:nvSpPr>
        <p:spPr/>
        <p:txBody>
          <a:bodyPr/>
          <a:lstStyle/>
          <a:p>
            <a:r>
              <a:rPr lang="sr-Latn-RS" dirty="0" smtClean="0">
                <a:latin typeface="Verdana" charset="0"/>
                <a:cs typeface="Verdana" charset="0"/>
              </a:rPr>
              <a:t>Ciljevi sesije</a:t>
            </a:r>
            <a:endParaRPr lang="en-US" dirty="0"/>
          </a:p>
        </p:txBody>
      </p:sp>
    </p:spTree>
    <p:extLst>
      <p:ext uri="{BB962C8B-B14F-4D97-AF65-F5344CB8AC3E}">
        <p14:creationId xmlns:p14="http://schemas.microsoft.com/office/powerpoint/2010/main" val="9623910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Ciljevi sesije</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xmlns=""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sr-Latn-RS" sz="2400" b="1" dirty="0" smtClean="0">
                <a:ea typeface="Verdana" panose="020B0604030504040204" pitchFamily="34" charset="0"/>
              </a:rPr>
              <a:t>Do kraja ove sesije polaznici će biti u stanju da</a:t>
            </a:r>
            <a:r>
              <a:rPr lang="en-GB" sz="2400" b="1" dirty="0" smtClean="0">
                <a:ea typeface="Verdana" panose="020B0604030504040204" pitchFamily="34" charset="0"/>
              </a:rPr>
              <a:t>:</a:t>
            </a:r>
          </a:p>
          <a:p>
            <a:pPr marL="0" indent="0" algn="just">
              <a:buNone/>
            </a:pPr>
            <a:endParaRPr lang="en-GB" sz="2400" dirty="0">
              <a:ea typeface="Verdana" panose="020B0604030504040204" pitchFamily="34" charset="0"/>
            </a:endParaRPr>
          </a:p>
          <a:p>
            <a:pPr lvl="0"/>
            <a:r>
              <a:rPr lang="sr-Latn-RS" dirty="0"/>
              <a:t>Razumeju obim procesnih ovlašćenja prema Budimpeštanskoj konvenciji;</a:t>
            </a:r>
            <a:endParaRPr lang="en-US" dirty="0"/>
          </a:p>
          <a:p>
            <a:pPr lvl="0"/>
            <a:r>
              <a:rPr lang="sr-Latn-RS" dirty="0"/>
              <a:t>Razmotre odgovarajuće uslove i ograničenja u vezi sa primenom procesnih odredaba; </a:t>
            </a:r>
            <a:endParaRPr lang="en-US" dirty="0"/>
          </a:p>
          <a:p>
            <a:pPr lvl="0"/>
            <a:r>
              <a:rPr lang="sr-Latn-RS" dirty="0"/>
              <a:t>Identifikuju elemente procesnih ovlašćenja za</a:t>
            </a:r>
            <a:r>
              <a:rPr lang="es-CL" dirty="0"/>
              <a:t>: </a:t>
            </a:r>
            <a:endParaRPr lang="en-US" dirty="0"/>
          </a:p>
          <a:p>
            <a:pPr lvl="1"/>
            <a:r>
              <a:rPr lang="sr-Latn-RS" dirty="0" smtClean="0"/>
              <a:t>Hitnu </a:t>
            </a:r>
            <a:r>
              <a:rPr lang="sr-Latn-RS" dirty="0"/>
              <a:t>zaštitu sačuvanih računarskih podataka, </a:t>
            </a:r>
            <a:endParaRPr lang="en-US" dirty="0"/>
          </a:p>
          <a:p>
            <a:pPr lvl="1"/>
            <a:r>
              <a:rPr lang="sr-Latn-RS" dirty="0"/>
              <a:t>H</a:t>
            </a:r>
            <a:r>
              <a:rPr lang="sr-Latn-RS" dirty="0" smtClean="0"/>
              <a:t>itnu </a:t>
            </a:r>
            <a:r>
              <a:rPr lang="sr-Latn-RS" dirty="0"/>
              <a:t>zaštitu i delimično otkrivanje podataka o saobraćaju, </a:t>
            </a:r>
            <a:endParaRPr lang="en-US" dirty="0"/>
          </a:p>
          <a:p>
            <a:pPr lvl="1"/>
            <a:r>
              <a:rPr lang="sr-Latn-RS" dirty="0"/>
              <a:t>I</a:t>
            </a:r>
            <a:r>
              <a:rPr lang="sr-Latn-RS" dirty="0" smtClean="0"/>
              <a:t>zdavanje </a:t>
            </a:r>
            <a:r>
              <a:rPr lang="sr-Latn-RS" dirty="0"/>
              <a:t>naredbe</a:t>
            </a:r>
            <a:endParaRPr lang="en-US" dirty="0"/>
          </a:p>
        </p:txBody>
      </p:sp>
    </p:spTree>
    <p:extLst>
      <p:ext uri="{BB962C8B-B14F-4D97-AF65-F5344CB8AC3E}">
        <p14:creationId xmlns:p14="http://schemas.microsoft.com/office/powerpoint/2010/main" val="25312652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xmlns=""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a16="http://schemas.microsoft.com/office/drawing/2014/main" xmlns="" id="{B2A2B581-F8BC-48D4-AF7E-AAF0CE808C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xmlns="" id="{D192EA30-54CE-4062-B518-E86D1D7BEC69}"/>
              </a:ext>
            </a:extLst>
          </p:cNvPr>
          <p:cNvSpPr>
            <a:spLocks noChangeArrowheads="1"/>
          </p:cNvSpPr>
          <p:nvPr/>
        </p:nvSpPr>
        <p:spPr bwMode="auto">
          <a:xfrm>
            <a:off x="290513" y="2352650"/>
            <a:ext cx="8599487" cy="3508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r-Latn-RS" altLang="en-US" sz="3600" b="1" dirty="0" smtClean="0">
                <a:latin typeface="+mn-lt"/>
              </a:rPr>
              <a:t>Hvala</a:t>
            </a:r>
            <a:endParaRPr lang="en-GB" altLang="en-US" sz="16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r>
              <a:rPr lang="en-GB" altLang="en-US" sz="1800" b="1" dirty="0" err="1">
                <a:latin typeface="+mn-lt"/>
              </a:rPr>
              <a:t>Xxxxx</a:t>
            </a:r>
            <a:r>
              <a:rPr lang="en-GB" altLang="en-US" sz="1800" b="1" dirty="0">
                <a:latin typeface="+mn-lt"/>
              </a:rPr>
              <a:t> XXXXXXXX</a:t>
            </a:r>
          </a:p>
          <a:p>
            <a:pPr algn="ctr" eaLnBrk="1" hangingPunct="1">
              <a:spcBef>
                <a:spcPct val="0"/>
              </a:spcBef>
              <a:buFontTx/>
              <a:buNone/>
            </a:pPr>
            <a:endParaRPr lang="en-GB" altLang="en-US" sz="600" dirty="0">
              <a:latin typeface="+mn-lt"/>
            </a:endParaRPr>
          </a:p>
          <a:p>
            <a:pPr algn="ctr" eaLnBrk="1" hangingPunct="1">
              <a:spcBef>
                <a:spcPct val="0"/>
              </a:spcBef>
              <a:buFontTx/>
              <a:buNone/>
            </a:pPr>
            <a:r>
              <a:rPr lang="sr-Latn-RS" altLang="en-US" sz="1400" i="1" dirty="0" smtClean="0">
                <a:latin typeface="+mn-lt"/>
              </a:rPr>
              <a:t>Savet Evrope</a:t>
            </a:r>
            <a:endParaRPr lang="en-GB" altLang="en-US" sz="1400" i="1" dirty="0">
              <a:latin typeface="+mn-lt"/>
            </a:endParaRPr>
          </a:p>
          <a:p>
            <a:pPr algn="ctr" eaLnBrk="1" hangingPunct="1">
              <a:spcBef>
                <a:spcPct val="0"/>
              </a:spcBef>
              <a:buFontTx/>
              <a:buNone/>
            </a:pPr>
            <a:endParaRPr lang="en-GB" altLang="en-US" sz="1400" b="1" dirty="0">
              <a:solidFill>
                <a:srgbClr val="2F618F"/>
              </a:solidFill>
              <a:latin typeface="+mn-lt"/>
              <a:hlinkClick r:id="rId3"/>
            </a:endParaRPr>
          </a:p>
          <a:p>
            <a:pPr algn="ctr" eaLnBrk="1" hangingPunct="1">
              <a:spcBef>
                <a:spcPct val="0"/>
              </a:spcBef>
              <a:buFontTx/>
              <a:buNone/>
            </a:pPr>
            <a:r>
              <a:rPr lang="sr-Latn-RS" altLang="en-US" sz="1200" b="1" dirty="0" err="1" smtClean="0">
                <a:solidFill>
                  <a:srgbClr val="2F618F"/>
                </a:solidFill>
                <a:latin typeface="+mn-lt"/>
              </a:rPr>
              <a:t>imejl</a:t>
            </a:r>
            <a:endParaRPr lang="en-GB" altLang="en-US" sz="16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400" b="1" dirty="0">
              <a:latin typeface="+mn-lt"/>
            </a:endParaRPr>
          </a:p>
          <a:p>
            <a:pPr algn="ctr" eaLnBrk="1" hangingPunct="1">
              <a:spcBef>
                <a:spcPct val="0"/>
              </a:spcBef>
              <a:buFontTx/>
              <a:buNone/>
            </a:pPr>
            <a:r>
              <a:rPr lang="en-GB" altLang="en-US" sz="1600" b="1" dirty="0">
                <a:latin typeface="+mn-lt"/>
              </a:rPr>
              <a:t>DD </a:t>
            </a:r>
            <a:r>
              <a:rPr lang="sr-Latn-RS" altLang="en-US" sz="1600" b="1" dirty="0" smtClean="0">
                <a:latin typeface="+mn-lt"/>
              </a:rPr>
              <a:t>Mesec</a:t>
            </a:r>
            <a:r>
              <a:rPr lang="en-GB" altLang="en-US" sz="1600" b="1" dirty="0" smtClean="0">
                <a:latin typeface="+mn-lt"/>
              </a:rPr>
              <a:t> </a:t>
            </a:r>
            <a:r>
              <a:rPr lang="sr-Latn-RS" altLang="en-US" sz="1600" b="1" dirty="0" smtClean="0">
                <a:latin typeface="+mn-lt"/>
              </a:rPr>
              <a:t>GGGG</a:t>
            </a:r>
            <a:endParaRPr lang="en-GB" altLang="en-US" sz="1600" b="1" dirty="0">
              <a:latin typeface="+mn-lt"/>
            </a:endParaRPr>
          </a:p>
        </p:txBody>
      </p:sp>
      <p:sp>
        <p:nvSpPr>
          <p:cNvPr id="10" name="Rectangle 2">
            <a:extLst>
              <a:ext uri="{FF2B5EF4-FFF2-40B4-BE49-F238E27FC236}">
                <a16:creationId xmlns:a16="http://schemas.microsoft.com/office/drawing/2014/main" xmlns="" id="{DF1503B2-B0B3-4330-9439-3D5954CA1625}"/>
              </a:ext>
            </a:extLst>
          </p:cNvPr>
          <p:cNvSpPr>
            <a:spLocks noChangeArrowheads="1"/>
          </p:cNvSpPr>
          <p:nvPr/>
        </p:nvSpPr>
        <p:spPr bwMode="auto">
          <a:xfrm>
            <a:off x="365125" y="1177588"/>
            <a:ext cx="85994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lvl="0" algn="ctr" fontAlgn="base">
              <a:lnSpc>
                <a:spcPct val="100000"/>
              </a:lnSpc>
              <a:spcBef>
                <a:spcPct val="0"/>
              </a:spcBef>
              <a:spcAft>
                <a:spcPct val="0"/>
              </a:spcAft>
              <a:buNone/>
            </a:pPr>
            <a:r>
              <a:rPr lang="sr-Latn-RS" altLang="en-US" sz="1400" b="1" dirty="0">
                <a:solidFill>
                  <a:prstClr val="black"/>
                </a:solidFill>
                <a:latin typeface="Verdana" panose="020B0604030504040204" pitchFamily="34" charset="0"/>
              </a:rPr>
              <a:t>Uvodni kurs </a:t>
            </a:r>
            <a:r>
              <a:rPr lang="sr-Latn-RS" altLang="en-US" sz="1400" b="1" smtClean="0">
                <a:solidFill>
                  <a:prstClr val="black"/>
                </a:solidFill>
                <a:latin typeface="Verdana" panose="020B0604030504040204" pitchFamily="34" charset="0"/>
              </a:rPr>
              <a:t>Pravosudne</a:t>
            </a:r>
            <a:r>
              <a:rPr lang="sr-Latn-RS" altLang="en-US" sz="1400" b="1" dirty="0" smtClean="0">
                <a:solidFill>
                  <a:prstClr val="black"/>
                </a:solidFill>
                <a:latin typeface="Verdana" panose="020B0604030504040204" pitchFamily="34" charset="0"/>
              </a:rPr>
              <a:t> </a:t>
            </a:r>
            <a:r>
              <a:rPr lang="sr-Latn-RS" altLang="en-US" sz="1400" b="1" dirty="0">
                <a:solidFill>
                  <a:prstClr val="black"/>
                </a:solidFill>
                <a:latin typeface="Verdana" panose="020B0604030504040204" pitchFamily="34" charset="0"/>
              </a:rPr>
              <a:t>obuke o </a:t>
            </a:r>
            <a:r>
              <a:rPr lang="sr-Latn-RS" altLang="en-US" sz="1400" b="1" dirty="0" err="1">
                <a:solidFill>
                  <a:prstClr val="black"/>
                </a:solidFill>
                <a:latin typeface="Verdana" panose="020B0604030504040204" pitchFamily="34" charset="0"/>
              </a:rPr>
              <a:t>visokotehnološkom</a:t>
            </a:r>
            <a:r>
              <a:rPr lang="sr-Latn-RS" altLang="en-US" sz="1400" b="1" dirty="0">
                <a:solidFill>
                  <a:prstClr val="black"/>
                </a:solidFill>
                <a:latin typeface="Verdana" panose="020B0604030504040204" pitchFamily="34" charset="0"/>
              </a:rPr>
              <a:t> kriminalu i elektronskim dokazima</a:t>
            </a:r>
            <a:endParaRPr lang="en-GB" sz="1400" b="1" dirty="0"/>
          </a:p>
        </p:txBody>
      </p:sp>
    </p:spTree>
    <p:extLst>
      <p:ext uri="{BB962C8B-B14F-4D97-AF65-F5344CB8AC3E}">
        <p14:creationId xmlns:p14="http://schemas.microsoft.com/office/powerpoint/2010/main" val="546430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562" y="4155072"/>
            <a:ext cx="7886700" cy="1500187"/>
          </a:xfrm>
        </p:spPr>
        <p:txBody>
          <a:bodyPr/>
          <a:lstStyle/>
          <a:p>
            <a:r>
              <a:rPr lang="sr-Latn-RS" sz="3200" dirty="0" smtClean="0">
                <a:latin typeface="+mn-lt"/>
              </a:rPr>
              <a:t>OBLAST PRIMENE PROCESNIH ODREDABA</a:t>
            </a:r>
            <a:r>
              <a:rPr lang="en-GB" sz="3200" dirty="0" smtClean="0">
                <a:latin typeface="+mn-lt"/>
              </a:rPr>
              <a:t> </a:t>
            </a:r>
            <a:endParaRPr lang="en-US" sz="3200" dirty="0">
              <a:latin typeface="+mn-lt"/>
            </a:endParaRPr>
          </a:p>
        </p:txBody>
      </p:sp>
      <p:sp>
        <p:nvSpPr>
          <p:cNvPr id="3" name="Text Placeholder 2"/>
          <p:cNvSpPr>
            <a:spLocks noGrp="1"/>
          </p:cNvSpPr>
          <p:nvPr>
            <p:ph type="body" idx="1"/>
          </p:nvPr>
        </p:nvSpPr>
        <p:spPr/>
        <p:txBody>
          <a:bodyPr>
            <a:normAutofit/>
          </a:bodyPr>
          <a:lstStyle/>
          <a:p>
            <a:r>
              <a:rPr lang="sr-Latn-RS" sz="1800" dirty="0">
                <a:latin typeface="Verdana" panose="020B0604030504040204" pitchFamily="34" charset="0"/>
                <a:ea typeface="Verdana" panose="020B0604030504040204" pitchFamily="34" charset="0"/>
                <a:cs typeface="Verdana" panose="020B0604030504040204" pitchFamily="34" charset="0"/>
              </a:rPr>
              <a:t>Procesne odredbe Budimpeštanske konvencije </a:t>
            </a:r>
            <a:r>
              <a:rPr lang="en-GB" sz="1800" dirty="0" smtClean="0">
                <a:latin typeface="Verdana" panose="020B0604030504040204" pitchFamily="34" charset="0"/>
                <a:ea typeface="Verdana" panose="020B0604030504040204" pitchFamily="34" charset="0"/>
                <a:cs typeface="Verdana" panose="020B0604030504040204" pitchFamily="34" charset="0"/>
              </a:rPr>
              <a:t>(</a:t>
            </a:r>
            <a:r>
              <a:rPr lang="sr-Latn-RS" sz="1800" dirty="0" smtClean="0">
                <a:latin typeface="Verdana" panose="020B0604030504040204" pitchFamily="34" charset="0"/>
                <a:ea typeface="Verdana" panose="020B0604030504040204" pitchFamily="34" charset="0"/>
                <a:cs typeface="Verdana" panose="020B0604030504040204" pitchFamily="34" charset="0"/>
              </a:rPr>
              <a:t>Deo </a:t>
            </a:r>
            <a:r>
              <a:rPr lang="en-GB" sz="1800" dirty="0" smtClean="0">
                <a:latin typeface="Verdana" panose="020B0604030504040204" pitchFamily="34" charset="0"/>
                <a:ea typeface="Verdana" panose="020B0604030504040204" pitchFamily="34" charset="0"/>
                <a:cs typeface="Verdana" panose="020B0604030504040204" pitchFamily="34" charset="0"/>
              </a:rPr>
              <a:t>1)</a:t>
            </a:r>
            <a:endParaRPr lang="en-GB" sz="18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49C04F3A-82BD-4011-AADB-1F79FD7DF4BC}" type="slidenum">
              <a:rPr lang="en-GB" smtClean="0"/>
              <a:pPr/>
              <a:t>5</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1</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5681892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62707" y="1456521"/>
            <a:ext cx="3889351" cy="4031873"/>
          </a:xfrm>
          <a:prstGeom prst="rect">
            <a:avLst/>
          </a:prstGeom>
        </p:spPr>
        <p:txBody>
          <a:bodyPr wrap="square">
            <a:spAutoFit/>
          </a:bodyPr>
          <a:lstStyle/>
          <a:p>
            <a:pPr marL="285750" lvl="0" indent="-285750" algn="just">
              <a:buFont typeface="Wingdings" panose="05000000000000000000" pitchFamily="2" charset="2"/>
              <a:buChar char="Ø"/>
            </a:pPr>
            <a:r>
              <a:rPr lang="sr-Latn-RS" sz="1600" dirty="0" smtClean="0"/>
              <a:t>1. Svaka </a:t>
            </a:r>
            <a:r>
              <a:rPr lang="sr-Latn-RS" sz="1600" dirty="0"/>
              <a:t>strana </a:t>
            </a:r>
            <a:r>
              <a:rPr lang="sr-Latn-RS" sz="1600" dirty="0" err="1"/>
              <a:t>ugovornica</a:t>
            </a:r>
            <a:r>
              <a:rPr lang="sr-Latn-RS" sz="1600" dirty="0"/>
              <a:t> treba da usvoji zakonodavne i druge mere neophodne da bi </a:t>
            </a:r>
            <a:r>
              <a:rPr lang="sr-Latn-RS" sz="1600" b="1" dirty="0">
                <a:solidFill>
                  <a:srgbClr val="FF0000"/>
                </a:solidFill>
              </a:rPr>
              <a:t>propisala ovlašćenja i postupke</a:t>
            </a:r>
            <a:r>
              <a:rPr lang="sr-Latn-RS" sz="1600" b="1" dirty="0"/>
              <a:t> </a:t>
            </a:r>
            <a:r>
              <a:rPr lang="sr-Latn-RS" sz="1600" dirty="0"/>
              <a:t>predviđene u ovom odeljku u svrhu </a:t>
            </a:r>
            <a:r>
              <a:rPr lang="sr-Latn-RS" sz="1600" b="1" dirty="0">
                <a:solidFill>
                  <a:srgbClr val="FF0000"/>
                </a:solidFill>
              </a:rPr>
              <a:t>određenih krivičnih</a:t>
            </a:r>
            <a:r>
              <a:rPr lang="sr-Latn-RS" sz="1600" b="1" dirty="0"/>
              <a:t> </a:t>
            </a:r>
            <a:r>
              <a:rPr lang="sr-Latn-RS" sz="1600" dirty="0"/>
              <a:t>istraga ili </a:t>
            </a:r>
            <a:r>
              <a:rPr lang="sr-Latn-RS" sz="1600" b="1" dirty="0">
                <a:solidFill>
                  <a:srgbClr val="FF0000"/>
                </a:solidFill>
              </a:rPr>
              <a:t>postupaka</a:t>
            </a:r>
            <a:r>
              <a:rPr lang="sr-Latn-RS" sz="1600" dirty="0"/>
              <a:t>. </a:t>
            </a:r>
            <a:endParaRPr lang="en-US" sz="1600" dirty="0"/>
          </a:p>
          <a:p>
            <a:pPr marL="285750" lvl="0" indent="-285750" algn="just">
              <a:buFont typeface="Wingdings" panose="05000000000000000000" pitchFamily="2" charset="2"/>
              <a:buChar char="Ø"/>
            </a:pPr>
            <a:r>
              <a:rPr lang="sr-Latn-RS" sz="1600" dirty="0"/>
              <a:t>2. Izuzev ako članom 21. nije drukčije predviđeno, svaka strana </a:t>
            </a:r>
            <a:r>
              <a:rPr lang="sr-Latn-RS" sz="1600" dirty="0" err="1"/>
              <a:t>ugovornica</a:t>
            </a:r>
            <a:r>
              <a:rPr lang="sr-Latn-RS" sz="1600" dirty="0"/>
              <a:t> ovlašćenja i postupke navedene u stavu 1. ovog člana primenjuje na:</a:t>
            </a:r>
            <a:endParaRPr lang="en-US" sz="1600" dirty="0"/>
          </a:p>
          <a:p>
            <a:pPr marL="630238" indent="-225425" algn="just"/>
            <a:r>
              <a:rPr lang="es-CL" sz="1600" dirty="0"/>
              <a:t>a</a:t>
            </a:r>
            <a:r>
              <a:rPr lang="sr-Latn-RS" sz="1600" dirty="0"/>
              <a:t>) krivična dela propisana u skladu sa članovima 2–11. ove konvencije;</a:t>
            </a:r>
            <a:endParaRPr lang="en-US" sz="1600" dirty="0"/>
          </a:p>
          <a:p>
            <a:pPr marL="630238" indent="-225425" algn="just"/>
            <a:r>
              <a:rPr lang="es-CL" sz="1600" dirty="0"/>
              <a:t>b</a:t>
            </a:r>
            <a:r>
              <a:rPr lang="sr-Latn-RS" sz="1600" dirty="0"/>
              <a:t>) ostala krivična dela izvršena preko računarskog sistema; </a:t>
            </a:r>
            <a:endParaRPr lang="en-US" sz="1600" dirty="0"/>
          </a:p>
          <a:p>
            <a:pPr marL="630238" indent="-225425" algn="just"/>
            <a:r>
              <a:rPr lang="es-CL" sz="1600" dirty="0"/>
              <a:t>c</a:t>
            </a:r>
            <a:r>
              <a:rPr lang="sr-Latn-RS" sz="1600" dirty="0"/>
              <a:t>) </a:t>
            </a:r>
            <a:r>
              <a:rPr lang="sr-Latn-RS" sz="1000" dirty="0"/>
              <a:t>(v</a:t>
            </a:r>
            <a:r>
              <a:rPr lang="sr-Latn-RS" sz="1600" dirty="0"/>
              <a:t>) prikupljanje dokaza za krivična dela u elektronskom obliku.</a:t>
            </a:r>
            <a:endParaRPr lang="en-GB" sz="15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32223" y="1456521"/>
            <a:ext cx="4125394" cy="3139321"/>
          </a:xfrm>
          <a:prstGeom prst="rect">
            <a:avLst/>
          </a:prstGeom>
        </p:spPr>
        <p:txBody>
          <a:bodyPr wrap="square">
            <a:spAutoFit/>
          </a:bodyPr>
          <a:lstStyle/>
          <a:p>
            <a:pPr marL="285750" lvl="0" indent="-285750" algn="just">
              <a:buFont typeface="Wingdings" panose="05000000000000000000" pitchFamily="2" charset="2"/>
              <a:buChar char="ü"/>
            </a:pPr>
            <a:r>
              <a:rPr lang="sr-Latn-RS" dirty="0"/>
              <a:t>Strane </a:t>
            </a:r>
            <a:r>
              <a:rPr lang="sr-Latn-RS" dirty="0" err="1"/>
              <a:t>ugovornice</a:t>
            </a:r>
            <a:r>
              <a:rPr lang="sr-Latn-RS" dirty="0"/>
              <a:t> moraju da donesu neophodne mere da bi utvrdile ovlašćenja i postupke predviđene u članovima 16–21. Budimpeštanske konvencije </a:t>
            </a:r>
            <a:endParaRPr lang="sr-Latn-RS" dirty="0" smtClean="0"/>
          </a:p>
          <a:p>
            <a:pPr marL="285750" lvl="0" indent="-285750" algn="just">
              <a:buFont typeface="Wingdings" panose="05000000000000000000" pitchFamily="2" charset="2"/>
              <a:buChar char="ü"/>
            </a:pPr>
            <a:endParaRPr lang="en-US" dirty="0"/>
          </a:p>
          <a:p>
            <a:pPr marL="285750" lvl="0" indent="-285750" algn="just">
              <a:buFont typeface="Wingdings" panose="05000000000000000000" pitchFamily="2" charset="2"/>
              <a:buChar char="ü"/>
            </a:pPr>
            <a:r>
              <a:rPr lang="sr-Latn-RS" dirty="0"/>
              <a:t>Ta ovlašćenja treba da budu ostvarivana u vezi sa određenim krivičnim istragama ili postupcima (tj. ne treba da se odnose na opšte prikupljanje obaveštajnih podataka)</a:t>
            </a:r>
            <a:r>
              <a:rPr lang="es-CL" dirty="0"/>
              <a:t> </a:t>
            </a:r>
            <a:endParaRPr lang="en-US" dirty="0"/>
          </a:p>
        </p:txBody>
      </p:sp>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Oblast primene procesnih odredaba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641502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43252" y="1601399"/>
            <a:ext cx="3889351" cy="4031873"/>
          </a:xfrm>
          <a:prstGeom prst="rect">
            <a:avLst/>
          </a:prstGeom>
        </p:spPr>
        <p:txBody>
          <a:bodyPr wrap="square">
            <a:spAutoFit/>
          </a:bodyPr>
          <a:lstStyle/>
          <a:p>
            <a:pPr marL="285750" lvl="0" indent="-285750" algn="just">
              <a:buFont typeface="Wingdings" panose="05000000000000000000" pitchFamily="2" charset="2"/>
              <a:buChar char="Ø"/>
            </a:pPr>
            <a:r>
              <a:rPr lang="sr-Latn-RS" sz="1600" dirty="0"/>
              <a:t>1. Svaka strana </a:t>
            </a:r>
            <a:r>
              <a:rPr lang="sr-Latn-RS" sz="1600" dirty="0" err="1"/>
              <a:t>ugovornica</a:t>
            </a:r>
            <a:r>
              <a:rPr lang="sr-Latn-RS" sz="1600" dirty="0"/>
              <a:t> treba da usvoji zakonodavne i druge mere neophodne da bi propisala ovlašćenja i postupke predviđene u ovom odeljku u svrhu određenih krivičnih istraga ili postupaka. </a:t>
            </a:r>
            <a:endParaRPr lang="en-US" sz="1600" dirty="0"/>
          </a:p>
          <a:p>
            <a:pPr marL="285750" lvl="0" indent="-285750" algn="just">
              <a:buFont typeface="Wingdings" panose="05000000000000000000" pitchFamily="2" charset="2"/>
              <a:buChar char="Ø"/>
            </a:pPr>
            <a:r>
              <a:rPr lang="sr-Latn-RS" sz="1600" dirty="0"/>
              <a:t>2. Izuzev ako članom 21. nije drukčije predviđeno, svaka strana </a:t>
            </a:r>
            <a:r>
              <a:rPr lang="sr-Latn-RS" sz="1600" dirty="0" err="1"/>
              <a:t>ugovornica</a:t>
            </a:r>
            <a:r>
              <a:rPr lang="sr-Latn-RS" sz="1600" dirty="0"/>
              <a:t> ovlašćenja i postupke navedene u stavu 1. ovog člana primenjuje na:</a:t>
            </a:r>
            <a:endParaRPr lang="en-US" sz="1600" dirty="0"/>
          </a:p>
          <a:p>
            <a:pPr marL="465138" indent="-128588" algn="just"/>
            <a:r>
              <a:rPr lang="es-CL" sz="1600" dirty="0"/>
              <a:t>a</a:t>
            </a:r>
            <a:r>
              <a:rPr lang="sr-Latn-RS" sz="1600" dirty="0"/>
              <a:t>) </a:t>
            </a:r>
            <a:r>
              <a:rPr lang="sr-Latn-RS" sz="1600" b="1" dirty="0">
                <a:solidFill>
                  <a:srgbClr val="FF0000"/>
                </a:solidFill>
              </a:rPr>
              <a:t>krivična dela propisana u skladu sa </a:t>
            </a:r>
            <a:r>
              <a:rPr lang="sr-Latn-RS" sz="1600" dirty="0"/>
              <a:t>članovima 2–11. ove </a:t>
            </a:r>
            <a:r>
              <a:rPr lang="sr-Latn-RS" sz="1600" b="1" dirty="0">
                <a:solidFill>
                  <a:srgbClr val="FF0000"/>
                </a:solidFill>
              </a:rPr>
              <a:t>konvencije</a:t>
            </a:r>
            <a:r>
              <a:rPr lang="sr-Latn-RS" sz="1600" dirty="0"/>
              <a:t>;</a:t>
            </a:r>
            <a:endParaRPr lang="en-US" sz="1600" dirty="0"/>
          </a:p>
          <a:p>
            <a:pPr marL="465138" indent="-128588" algn="just"/>
            <a:r>
              <a:rPr lang="es-CL" sz="1600" dirty="0"/>
              <a:t>b</a:t>
            </a:r>
            <a:r>
              <a:rPr lang="sr-Latn-RS" sz="1600" dirty="0"/>
              <a:t>) </a:t>
            </a:r>
            <a:r>
              <a:rPr lang="sr-Latn-RS" sz="1600" b="1" dirty="0">
                <a:solidFill>
                  <a:srgbClr val="FF0000"/>
                </a:solidFill>
              </a:rPr>
              <a:t>ostala krivična dela </a:t>
            </a:r>
            <a:r>
              <a:rPr lang="sr-Latn-RS" sz="1600" dirty="0"/>
              <a:t>izvršena preko </a:t>
            </a:r>
            <a:r>
              <a:rPr lang="sr-Latn-RS" sz="1600" b="1" dirty="0">
                <a:solidFill>
                  <a:srgbClr val="FF0000"/>
                </a:solidFill>
              </a:rPr>
              <a:t>računarskog sistema</a:t>
            </a:r>
            <a:r>
              <a:rPr lang="sr-Latn-RS" sz="1600" dirty="0"/>
              <a:t>; </a:t>
            </a:r>
            <a:endParaRPr lang="en-US" sz="1600" dirty="0"/>
          </a:p>
          <a:p>
            <a:pPr marL="465138" indent="-128588" algn="just"/>
            <a:r>
              <a:rPr lang="es-CL" sz="1600" dirty="0"/>
              <a:t>c</a:t>
            </a:r>
            <a:r>
              <a:rPr lang="sr-Latn-RS" sz="1600" dirty="0"/>
              <a:t>) (</a:t>
            </a:r>
            <a:r>
              <a:rPr lang="sr-Latn-RS" sz="1000" dirty="0"/>
              <a:t>v</a:t>
            </a:r>
            <a:r>
              <a:rPr lang="sr-Latn-RS" sz="1600" dirty="0"/>
              <a:t>) prikupljanje </a:t>
            </a:r>
            <a:r>
              <a:rPr lang="sr-Latn-RS" sz="1600" b="1" dirty="0">
                <a:solidFill>
                  <a:srgbClr val="FF0000"/>
                </a:solidFill>
              </a:rPr>
              <a:t>dokaza za krivična dela u elektronskom obliku</a:t>
            </a:r>
            <a:r>
              <a:rPr lang="sr-Latn-RS" sz="1600" dirty="0"/>
              <a:t>.</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91455" y="1601399"/>
            <a:ext cx="4134256" cy="4524315"/>
          </a:xfrm>
          <a:prstGeom prst="rect">
            <a:avLst/>
          </a:prstGeom>
        </p:spPr>
        <p:txBody>
          <a:bodyPr wrap="square">
            <a:spAutoFit/>
          </a:bodyPr>
          <a:lstStyle/>
          <a:p>
            <a:pPr marL="285750" lvl="0" indent="-285750" algn="just">
              <a:buFont typeface="Wingdings" panose="05000000000000000000" pitchFamily="2" charset="2"/>
              <a:buChar char="ü"/>
            </a:pPr>
            <a:r>
              <a:rPr lang="sr-Latn-RS" dirty="0"/>
              <a:t>Procesna ovlašćenja utvrđena u skladu sa Budimpeštanskom konvencijom nisu isključivo namenjena zločinima iz oblasti </a:t>
            </a:r>
            <a:r>
              <a:rPr lang="sr-Latn-RS" dirty="0" err="1"/>
              <a:t>visokotehnološkog</a:t>
            </a:r>
            <a:r>
              <a:rPr lang="sr-Latn-RS" dirty="0"/>
              <a:t> kriminala</a:t>
            </a:r>
            <a:endParaRPr lang="en-US" dirty="0"/>
          </a:p>
          <a:p>
            <a:pPr marL="285750" lvl="0" indent="-285750" algn="just">
              <a:buFont typeface="Wingdings" panose="05000000000000000000" pitchFamily="2" charset="2"/>
              <a:buChar char="ü"/>
            </a:pPr>
            <a:r>
              <a:rPr lang="sr-Latn-RS" dirty="0"/>
              <a:t>Ta ovlašćenja se mogu ostvarivati u odnosu na:</a:t>
            </a:r>
            <a:endParaRPr lang="en-US" dirty="0"/>
          </a:p>
          <a:p>
            <a:pPr marL="742950" lvl="1" indent="-285750" algn="just">
              <a:buFont typeface="Wingdings" panose="05000000000000000000" pitchFamily="2" charset="2"/>
              <a:buChar char="ü"/>
            </a:pPr>
            <a:r>
              <a:rPr lang="sr-Latn-RS" dirty="0"/>
              <a:t>Krivična dela propisana u skladu sa Budimpeštanskom konvencijom </a:t>
            </a:r>
            <a:endParaRPr lang="en-US" dirty="0"/>
          </a:p>
          <a:p>
            <a:pPr marL="742950" lvl="1" indent="-285750" algn="just">
              <a:buFont typeface="Wingdings" panose="05000000000000000000" pitchFamily="2" charset="2"/>
              <a:buChar char="ü"/>
            </a:pPr>
            <a:r>
              <a:rPr lang="sr-Latn-RS" dirty="0"/>
              <a:t>Ostala krivična dela izvršena preko računara </a:t>
            </a:r>
            <a:endParaRPr lang="en-US" dirty="0"/>
          </a:p>
          <a:p>
            <a:pPr marL="742950" lvl="1" indent="-285750" algn="just">
              <a:buFont typeface="Wingdings" panose="05000000000000000000" pitchFamily="2" charset="2"/>
              <a:buChar char="ü"/>
            </a:pPr>
            <a:r>
              <a:rPr lang="sr-Latn-RS" dirty="0"/>
              <a:t>Prikupljanje dokaza za bilo koje krivično delo</a:t>
            </a:r>
            <a:endParaRPr lang="en-US" dirty="0"/>
          </a:p>
          <a:p>
            <a:pPr marL="742950" lvl="1" indent="-285750" algn="just">
              <a:buFont typeface="Wingdings" panose="05000000000000000000" pitchFamily="2" charset="2"/>
              <a:buChar char="ü"/>
            </a:pPr>
            <a:r>
              <a:rPr lang="sr-Latn-RS" dirty="0"/>
              <a:t>Budimpeštanska konvencija je konvencija o </a:t>
            </a:r>
            <a:r>
              <a:rPr lang="sr-Latn-RS" dirty="0" err="1"/>
              <a:t>visokotehnološkom</a:t>
            </a:r>
            <a:r>
              <a:rPr lang="sr-Latn-RS" dirty="0"/>
              <a:t> kriminalu </a:t>
            </a:r>
            <a:r>
              <a:rPr lang="sr-Latn-RS" b="1" dirty="0"/>
              <a:t>I</a:t>
            </a:r>
            <a:r>
              <a:rPr lang="sr-Latn-RS" dirty="0"/>
              <a:t> </a:t>
            </a:r>
            <a:r>
              <a:rPr lang="sr-Latn-RS" b="1" dirty="0"/>
              <a:t>O</a:t>
            </a:r>
            <a:r>
              <a:rPr lang="sr-Latn-RS" dirty="0"/>
              <a:t> elektronskim dokazima</a:t>
            </a:r>
            <a:endParaRPr lang="en-US" dirty="0"/>
          </a:p>
        </p:txBody>
      </p:sp>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Oblast primene procesnih odredaba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083430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562" y="4228005"/>
            <a:ext cx="7886700" cy="1500187"/>
          </a:xfrm>
        </p:spPr>
        <p:txBody>
          <a:bodyPr/>
          <a:lstStyle/>
          <a:p>
            <a:r>
              <a:rPr lang="sr-Latn-RS" sz="3200" dirty="0" smtClean="0">
                <a:latin typeface="+mn-lt"/>
              </a:rPr>
              <a:t>USLOVI I OGRANIČENJA</a:t>
            </a:r>
            <a:endParaRPr lang="en-US" sz="3200" dirty="0">
              <a:latin typeface="+mn-lt"/>
            </a:endParaRPr>
          </a:p>
        </p:txBody>
      </p:sp>
      <p:sp>
        <p:nvSpPr>
          <p:cNvPr id="3" name="Text Placeholder 2"/>
          <p:cNvSpPr>
            <a:spLocks noGrp="1"/>
          </p:cNvSpPr>
          <p:nvPr>
            <p:ph type="body" idx="1"/>
          </p:nvPr>
        </p:nvSpPr>
        <p:spPr>
          <a:xfrm>
            <a:off x="550562" y="3666226"/>
            <a:ext cx="8120998" cy="439859"/>
          </a:xfrm>
        </p:spPr>
        <p:txBody>
          <a:bodyPr>
            <a:normAutofit/>
          </a:bodyPr>
          <a:lstStyle/>
          <a:p>
            <a:r>
              <a:rPr lang="sr-Latn-RS" sz="1800" dirty="0">
                <a:latin typeface="Verdana" panose="020B0604030504040204" pitchFamily="34" charset="0"/>
                <a:ea typeface="Verdana" panose="020B0604030504040204" pitchFamily="34" charset="0"/>
                <a:cs typeface="Verdana" panose="020B0604030504040204" pitchFamily="34" charset="0"/>
              </a:rPr>
              <a:t>Procesne odredbe prema Budimpeštanskoj konvenciji </a:t>
            </a:r>
            <a:r>
              <a:rPr lang="en-US" sz="1800" dirty="0" smtClean="0">
                <a:latin typeface="Verdana" panose="020B0604030504040204" pitchFamily="34" charset="0"/>
                <a:ea typeface="Verdana" panose="020B0604030504040204" pitchFamily="34" charset="0"/>
                <a:cs typeface="Verdana" panose="020B0604030504040204" pitchFamily="34" charset="0"/>
              </a:rPr>
              <a:t>(</a:t>
            </a:r>
            <a:r>
              <a:rPr lang="sr-Latn-RS" sz="1800" dirty="0" smtClean="0">
                <a:latin typeface="Verdana" panose="020B0604030504040204" pitchFamily="34" charset="0"/>
                <a:ea typeface="Verdana" panose="020B0604030504040204" pitchFamily="34" charset="0"/>
                <a:cs typeface="Verdana" panose="020B0604030504040204" pitchFamily="34" charset="0"/>
              </a:rPr>
              <a:t>Deo </a:t>
            </a:r>
            <a:r>
              <a:rPr lang="en-US" sz="1800" dirty="0" smtClean="0">
                <a:latin typeface="Verdana" panose="020B0604030504040204" pitchFamily="34" charset="0"/>
                <a:ea typeface="Verdana" panose="020B0604030504040204" pitchFamily="34" charset="0"/>
                <a:cs typeface="Verdana" panose="020B0604030504040204" pitchFamily="34" charset="0"/>
              </a:rPr>
              <a:t>1)</a:t>
            </a:r>
            <a:endParaRPr lang="en-US" sz="1800" dirty="0">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49C04F3A-82BD-4011-AADB-1F79FD7DF4BC}" type="slidenum">
              <a:rPr lang="en-GB" smtClean="0"/>
              <a:pPr/>
              <a:t>8</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2</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863113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7FA81925-418B-D44C-9255-2AEBBFBC0ADA}"/>
              </a:ext>
            </a:extLst>
          </p:cNvPr>
          <p:cNvSpPr/>
          <p:nvPr/>
        </p:nvSpPr>
        <p:spPr>
          <a:xfrm>
            <a:off x="152980" y="1445757"/>
            <a:ext cx="3889351" cy="4524315"/>
          </a:xfrm>
          <a:prstGeom prst="rect">
            <a:avLst/>
          </a:prstGeom>
        </p:spPr>
        <p:txBody>
          <a:bodyPr wrap="square">
            <a:spAutoFit/>
          </a:bodyPr>
          <a:lstStyle/>
          <a:p>
            <a:pPr marL="285750" lvl="0" indent="-285750" algn="just">
              <a:buFont typeface="Wingdings" panose="05000000000000000000" pitchFamily="2" charset="2"/>
              <a:buChar char="Ø"/>
            </a:pPr>
            <a:r>
              <a:rPr lang="sr-Latn-RS" sz="1600" dirty="0"/>
              <a:t>1. Svaka strana </a:t>
            </a:r>
            <a:r>
              <a:rPr lang="sr-Latn-RS" sz="1600" dirty="0" err="1"/>
              <a:t>ugovornica</a:t>
            </a:r>
            <a:r>
              <a:rPr lang="sr-Latn-RS" sz="1600" dirty="0"/>
              <a:t> treba da obezbedi da uspostavljanje, sprovođenje i primena ovlašćenja i postupaka navedenih u ovom odeljku podleže uslovima i </a:t>
            </a:r>
            <a:r>
              <a:rPr lang="sr-Latn-RS" sz="1600" b="1" dirty="0">
                <a:solidFill>
                  <a:srgbClr val="FF0000"/>
                </a:solidFill>
              </a:rPr>
              <a:t>ograničenjima predviđenim domaćim pravom</a:t>
            </a:r>
            <a:r>
              <a:rPr lang="sr-Latn-RS" sz="1600" dirty="0"/>
              <a:t>, koje mora da omogući </a:t>
            </a:r>
            <a:r>
              <a:rPr lang="sr-Latn-RS" sz="1600" b="1" dirty="0">
                <a:solidFill>
                  <a:srgbClr val="FF0000"/>
                </a:solidFill>
              </a:rPr>
              <a:t>odgovarajuću zaštitu ljudskih prava i sloboda</a:t>
            </a:r>
            <a:r>
              <a:rPr lang="sr-Latn-RS" sz="1600" dirty="0"/>
              <a:t>, uključujući i prava koja proizlaze iz obaveza koje je strana </a:t>
            </a:r>
            <a:r>
              <a:rPr lang="sr-Latn-RS" sz="1600" dirty="0" err="1"/>
              <a:t>ugovornica</a:t>
            </a:r>
            <a:r>
              <a:rPr lang="sr-Latn-RS" sz="1600" dirty="0"/>
              <a:t> preuzela na osnovu Konvencije Saveta Evrope za zaštitu ljudskih prava i osnovnih sloboda iz 1950. godine, Međunarodnog pakta Ujedinjenih nacija o građanskim i političkim pravima iz 1966. godine </a:t>
            </a:r>
            <a:r>
              <a:rPr lang="sr-Latn-RS" sz="1600" b="1" dirty="0"/>
              <a:t>i </a:t>
            </a:r>
            <a:r>
              <a:rPr lang="sr-Latn-RS" sz="1600" b="1" dirty="0">
                <a:solidFill>
                  <a:srgbClr val="FF0000"/>
                </a:solidFill>
              </a:rPr>
              <a:t>ostalih važećih međunarodnih dokumenata o ljudskim pravima</a:t>
            </a:r>
            <a:r>
              <a:rPr lang="sr-Latn-RS" sz="1600" dirty="0"/>
              <a:t>, i koje će da sadrži načelo proporcionalnosti. </a:t>
            </a:r>
            <a:endParaRPr lang="en-US" sz="16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610911" y="1445757"/>
            <a:ext cx="4056434" cy="4247317"/>
          </a:xfrm>
          <a:prstGeom prst="rect">
            <a:avLst/>
          </a:prstGeom>
        </p:spPr>
        <p:txBody>
          <a:bodyPr wrap="square">
            <a:spAutoFit/>
          </a:bodyPr>
          <a:lstStyle/>
          <a:p>
            <a:pPr marL="285750" lvl="0" indent="-285750" algn="just">
              <a:buFont typeface="Wingdings" panose="05000000000000000000" pitchFamily="2" charset="2"/>
              <a:buChar char="ü"/>
            </a:pPr>
            <a:r>
              <a:rPr lang="sr-Latn-RS" dirty="0"/>
              <a:t>Ovlašćenje ili postupak moraju biti proporcionalni prirodi i okolnostima krivičnog </a:t>
            </a:r>
            <a:r>
              <a:rPr lang="sr-Latn-RS" dirty="0" smtClean="0"/>
              <a:t>dela</a:t>
            </a:r>
          </a:p>
          <a:p>
            <a:pPr marL="285750" lvl="0" indent="-285750" algn="just">
              <a:buFont typeface="Wingdings" panose="05000000000000000000" pitchFamily="2" charset="2"/>
              <a:buChar char="ü"/>
            </a:pPr>
            <a:endParaRPr lang="en-US" dirty="0"/>
          </a:p>
          <a:p>
            <a:pPr marL="285750" lvl="0" indent="-285750" algn="just">
              <a:buFont typeface="Wingdings" panose="05000000000000000000" pitchFamily="2" charset="2"/>
              <a:buChar char="ü"/>
            </a:pPr>
            <a:r>
              <a:rPr lang="sr-Latn-RS" dirty="0"/>
              <a:t>Unutrašnje pravo mora utvrditi ograničenja da se ne bi izdavao prekomeran broj naredaba </a:t>
            </a:r>
            <a:r>
              <a:rPr lang="sr-Latn-RS" dirty="0" err="1"/>
              <a:t>naredaba</a:t>
            </a:r>
            <a:r>
              <a:rPr lang="sr-Latn-RS" dirty="0"/>
              <a:t> za predočavanje podataka i da ne bi bilo neracionalnih zahteva za pretraživanje i zaplenu </a:t>
            </a:r>
            <a:endParaRPr lang="sr-Latn-RS" dirty="0" smtClean="0"/>
          </a:p>
          <a:p>
            <a:pPr marL="285750" lvl="0" indent="-285750" algn="just">
              <a:buFont typeface="Wingdings" panose="05000000000000000000" pitchFamily="2" charset="2"/>
              <a:buChar char="ü"/>
            </a:pPr>
            <a:endParaRPr lang="en-US" dirty="0"/>
          </a:p>
          <a:p>
            <a:pPr marL="285750" lvl="0" indent="-285750" algn="just">
              <a:buFont typeface="Wingdings" panose="05000000000000000000" pitchFamily="2" charset="2"/>
              <a:buChar char="ü"/>
            </a:pPr>
            <a:r>
              <a:rPr lang="sr-Latn-RS" dirty="0"/>
              <a:t>Od strana </a:t>
            </a:r>
            <a:r>
              <a:rPr lang="sr-Latn-RS" dirty="0" err="1"/>
              <a:t>ugovornica</a:t>
            </a:r>
            <a:r>
              <a:rPr lang="sr-Latn-RS" dirty="0"/>
              <a:t> se traži da primenjuju načelo proporcionalnosti u skladu sa odredbama unutrašnjeg prava</a:t>
            </a:r>
            <a:endParaRPr lang="en-US" dirty="0"/>
          </a:p>
        </p:txBody>
      </p:sp>
      <p:sp>
        <p:nvSpPr>
          <p:cNvPr id="10" name="TextBox 7">
            <a:extLst>
              <a:ext uri="{FF2B5EF4-FFF2-40B4-BE49-F238E27FC236}">
                <a16:creationId xmlns:a16="http://schemas.microsoft.com/office/drawing/2014/main" xmlns=""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Uslovi i ograničenja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7891577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1540</TotalTime>
  <Words>5245</Words>
  <Application>Microsoft Office PowerPoint</Application>
  <PresentationFormat>On-screen Show (4:3)</PresentationFormat>
  <Paragraphs>518</Paragraphs>
  <Slides>41</Slides>
  <Notes>40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PowerPoint Presentation</vt:lpstr>
      <vt:lpstr>PowerPoint Presentation</vt:lpstr>
      <vt:lpstr>PowerPoint Presentation</vt:lpstr>
      <vt:lpstr>PowerPoint Presentation</vt:lpstr>
      <vt:lpstr>OBLAST PRIMENE PROCESNIH ODREDABA </vt:lpstr>
      <vt:lpstr>PowerPoint Presentation</vt:lpstr>
      <vt:lpstr>PowerPoint Presentation</vt:lpstr>
      <vt:lpstr>USLOVI I OGRANIČENJA</vt:lpstr>
      <vt:lpstr>PowerPoint Presentation</vt:lpstr>
      <vt:lpstr>PowerPoint Presentation</vt:lpstr>
      <vt:lpstr>PowerPoint Presentation</vt:lpstr>
      <vt:lpstr>PowerPoint Presentation</vt:lpstr>
      <vt:lpstr>PowerPoint Presentation</vt:lpstr>
      <vt:lpstr>HITNA ZAŠTITA SAČUVANIH RAČUNARSKIH PODATAKA I DELIMIČNO OTKRIVANJE PODATAKA O SAOBRAĆAJU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IZDAVANJE NAREDBE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Elizabeta</cp:lastModifiedBy>
  <cp:revision>366</cp:revision>
  <dcterms:created xsi:type="dcterms:W3CDTF">2020-10-07T11:36:01Z</dcterms:created>
  <dcterms:modified xsi:type="dcterms:W3CDTF">2021-04-01T13:33:37Z</dcterms:modified>
</cp:coreProperties>
</file>